
<file path=[Content_Types].xml><?xml version="1.0" encoding="utf-8"?>
<Types xmlns="http://schemas.openxmlformats.org/package/2006/content-types"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jpeg" ContentType="image/jpeg"/>
  <Default Extension="rels" ContentType="application/vnd.openxmlformats-package.relationships+xml"/>
  <Default Extension="xml" ContentType="application/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officeDocument/2006/relationships/extended-properties" Target="docProps/app.xml"  /><Relationship Id="rId3" Type="http://schemas.openxmlformats.org/package/2006/relationships/metadata/core-properties" Target="docProps/core.xml"  /><Relationship Id="rId4" Type="http://schemas.openxmlformats.org/package/2006/relationships/metadata/thumbnail" Target="docProps/thumbnail.jpeg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84" r:id="rId27"/>
  </p:sldMasterIdLst>
  <p:sldIdLst>
    <p:sldId id="257" r:id="rId1"/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>
    <p:restoredLeft sz="15452"/>
    <p:restoredTop sz="95142"/>
  </p:normalViewPr>
  <p:slideViewPr>
    <p:cSldViewPr>
      <p:cViewPr>
        <p:scale>
          <a:sx n="80" d="100"/>
          <a:sy n="80" d="100"/>
        </p:scale>
        <p:origin x="-1434" y="222"/>
      </p:cViewPr>
      <p:guideLst>
        <p:guide orient="horz" pos="2157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" Target="slides/slide1.xml"  /><Relationship Id="rId10" Type="http://schemas.openxmlformats.org/officeDocument/2006/relationships/slide" Target="slides/slide10.xml"  /><Relationship Id="rId11" Type="http://schemas.openxmlformats.org/officeDocument/2006/relationships/slide" Target="slides/slide11.xml"  /><Relationship Id="rId12" Type="http://schemas.openxmlformats.org/officeDocument/2006/relationships/slide" Target="slides/slide12.xml"  /><Relationship Id="rId13" Type="http://schemas.openxmlformats.org/officeDocument/2006/relationships/slide" Target="slides/slide13.xml"  /><Relationship Id="rId14" Type="http://schemas.openxmlformats.org/officeDocument/2006/relationships/slide" Target="slides/slide14.xml"  /><Relationship Id="rId15" Type="http://schemas.openxmlformats.org/officeDocument/2006/relationships/slide" Target="slides/slide15.xml"  /><Relationship Id="rId16" Type="http://schemas.openxmlformats.org/officeDocument/2006/relationships/slide" Target="slides/slide16.xml"  /><Relationship Id="rId17" Type="http://schemas.openxmlformats.org/officeDocument/2006/relationships/slide" Target="slides/slide17.xml"  /><Relationship Id="rId18" Type="http://schemas.openxmlformats.org/officeDocument/2006/relationships/slide" Target="slides/slide18.xml"  /><Relationship Id="rId19" Type="http://schemas.openxmlformats.org/officeDocument/2006/relationships/slide" Target="slides/slide19.xml"  /><Relationship Id="rId2" Type="http://schemas.openxmlformats.org/officeDocument/2006/relationships/slide" Target="slides/slide2.xml"  /><Relationship Id="rId20" Type="http://schemas.openxmlformats.org/officeDocument/2006/relationships/slide" Target="slides/slide20.xml"  /><Relationship Id="rId21" Type="http://schemas.openxmlformats.org/officeDocument/2006/relationships/slide" Target="slides/slide21.xml"  /><Relationship Id="rId22" Type="http://schemas.openxmlformats.org/officeDocument/2006/relationships/slide" Target="slides/slide22.xml"  /><Relationship Id="rId23" Type="http://schemas.openxmlformats.org/officeDocument/2006/relationships/slide" Target="slides/slide23.xml"  /><Relationship Id="rId24" Type="http://schemas.openxmlformats.org/officeDocument/2006/relationships/slide" Target="slides/slide24.xml"  /><Relationship Id="rId25" Type="http://schemas.openxmlformats.org/officeDocument/2006/relationships/presProps" Target="presProps.xml"  /><Relationship Id="rId26" Type="http://schemas.openxmlformats.org/officeDocument/2006/relationships/viewProps" Target="viewProps.xml"  /><Relationship Id="rId27" Type="http://schemas.openxmlformats.org/officeDocument/2006/relationships/slideMaster" Target="slideMasters/slideMaster1.xml"  /><Relationship Id="rId28" Type="http://schemas.openxmlformats.org/officeDocument/2006/relationships/theme" Target="theme/theme1.xml"  /><Relationship Id="rId29" Type="http://schemas.openxmlformats.org/officeDocument/2006/relationships/tableStyles" Target="tableStyles.xml"  /><Relationship Id="rId3" Type="http://schemas.openxmlformats.org/officeDocument/2006/relationships/slide" Target="slides/slide3.xml"  /><Relationship Id="rId4" Type="http://schemas.openxmlformats.org/officeDocument/2006/relationships/slide" Target="slides/slide4.xml"  /><Relationship Id="rId5" Type="http://schemas.openxmlformats.org/officeDocument/2006/relationships/slide" Target="slides/slide5.xml"  /><Relationship Id="rId6" Type="http://schemas.openxmlformats.org/officeDocument/2006/relationships/slide" Target="slides/slide6.xml"  /><Relationship Id="rId7" Type="http://schemas.openxmlformats.org/officeDocument/2006/relationships/slide" Target="slides/slide7.xml"  /><Relationship Id="rId8" Type="http://schemas.openxmlformats.org/officeDocument/2006/relationships/slide" Target="slides/slide8.xml"  /><Relationship Id="rId9" Type="http://schemas.openxmlformats.org/officeDocument/2006/relationships/slide" Target="slides/slide9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2.jpeg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2.jpeg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/>
            <a:r>
              <a:rPr lang="ko-KR" altLang="en-US"/>
              <a:t>마스터 부제목 스타일 편집</a:t>
            </a:r>
            <a:endParaRPr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/>
            <p:nvPr/>
          </p:nvSpPr>
          <p:spPr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vert="horz" wrap="square" lIns="91440" tIns="45720" rIns="91440" bIns="45720" anchor="t"/>
            <a:lstStyle/>
            <a:p>
              <a:pPr lvl="0"/>
              <a:endParaRPr lang="en-US"/>
            </a:p>
          </p:txBody>
        </p:sp>
        <p:sp>
          <p:nvSpPr>
            <p:cNvPr id="8" name="자유형 7"/>
            <p:cNvSpPr/>
            <p:nvPr/>
          </p:nvSpPr>
          <p:spPr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vert="horz" wrap="square" lIns="91440" tIns="45720" rIns="91440" bIns="45720" anchor="t"/>
            <a:lstStyle/>
            <a:p>
              <a:pPr lvl="0"/>
              <a:endParaRPr lang="en-US"/>
            </a:p>
          </p:txBody>
        </p:sp>
        <p:sp>
          <p:nvSpPr>
            <p:cNvPr id="11" name="자유형 10"/>
            <p:cNvSpPr/>
            <p:nvPr/>
          </p:nvSpPr>
          <p:spPr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 eaLnBrk="1" latinLnBrk="0" hangingPunct="1"/>
              <a:endParaRPr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비교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캡션 있는 콘텐츠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</a:bodyPr>
          <a:lstStyle>
            <a:lvl1pPr algn="r">
              <a:buNone/>
              <a:defRPr sz="25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캡션 있는 그림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fld id="{1D7BC21C-7FA7-4954-B046-DC84F903DC06}" type="datetimeFigureOut">
              <a:rPr lang="ko-KR" altLang="en-US"/>
              <a:pPr lvl="0"/>
              <a:t>2015-09-14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/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8" name="자유형 7"/>
          <p:cNvSpPr/>
          <p:nvPr/>
        </p:nvSpPr>
        <p:spPr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9" name="자유형 8"/>
          <p:cNvSpPr/>
          <p:nvPr/>
        </p:nvSpPr>
        <p:spPr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10" name="직각 삼각형 9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lstStyle/>
          <a:p>
            <a:pPr algn="ctr" eaLnBrk="1" latinLnBrk="0" hangingPunct="1"/>
            <a:endParaRPr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1.xml"  /><Relationship Id="rId10" Type="http://schemas.openxmlformats.org/officeDocument/2006/relationships/slideLayout" Target="../slideLayouts/slideLayout9.xml"  /><Relationship Id="rId11" Type="http://schemas.openxmlformats.org/officeDocument/2006/relationships/slideLayout" Target="../slideLayouts/slideLayout10.xml"  /><Relationship Id="rId12" Type="http://schemas.openxmlformats.org/officeDocument/2006/relationships/slideLayout" Target="../slideLayouts/slideLayout11.xml"  /><Relationship Id="rId13" Type="http://schemas.openxmlformats.org/officeDocument/2006/relationships/image" Target="../media/image1.jpeg"  /><Relationship Id="rId2" Type="http://schemas.openxmlformats.org/officeDocument/2006/relationships/slideLayout" Target="../slideLayouts/slideLayout1.xml"  /><Relationship Id="rId3" Type="http://schemas.openxmlformats.org/officeDocument/2006/relationships/slideLayout" Target="../slideLayouts/slideLayout2.xml"  /><Relationship Id="rId4" Type="http://schemas.openxmlformats.org/officeDocument/2006/relationships/slideLayout" Target="../slideLayouts/slideLayout3.xml"  /><Relationship Id="rId5" Type="http://schemas.openxmlformats.org/officeDocument/2006/relationships/slideLayout" Target="../slideLayouts/slideLayout4.xml"  /><Relationship Id="rId6" Type="http://schemas.openxmlformats.org/officeDocument/2006/relationships/slideLayout" Target="../slideLayouts/slideLayout5.xml"  /><Relationship Id="rId7" Type="http://schemas.openxmlformats.org/officeDocument/2006/relationships/slideLayout" Target="../slideLayouts/slideLayout6.xml"  /><Relationship Id="rId8" Type="http://schemas.openxmlformats.org/officeDocument/2006/relationships/slideLayout" Target="../slideLayouts/slideLayout7.xml"  /><Relationship Id="rId9" Type="http://schemas.openxmlformats.org/officeDocument/2006/relationships/slideLayout" Target="../slideLayouts/slideLayout8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광장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/>
          <p:nvPr/>
        </p:nvSpPr>
        <p:spPr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12" name="자유형 11"/>
          <p:cNvSpPr/>
          <p:nvPr/>
        </p:nvSpPr>
        <p:spPr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14" name="직각 삼각형 1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lstStyle/>
          <a:p>
            <a:pPr algn="ctr" eaLnBrk="1" latinLnBrk="0" hangingPunct="1"/>
            <a:endParaRPr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 idx="0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lnSpcReduction="0"/>
          </a:bodyPr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 lnSpcReduction="0"/>
          </a:bodyPr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 eaLnBrk="1" latinLnBrk="0" hangingPunct="1"/>
            <a:r>
              <a:rPr lang="ko-KR" altLang="en-US"/>
              <a:t>둘째 수준</a:t>
            </a:r>
            <a:endParaRPr lang="ko-KR" altLang="en-US"/>
          </a:p>
          <a:p>
            <a:pPr lvl="2" eaLnBrk="1" latinLnBrk="0" hangingPunct="1"/>
            <a:r>
              <a:rPr lang="ko-KR" altLang="en-US"/>
              <a:t>셋째 수준</a:t>
            </a:r>
            <a:endParaRPr lang="ko-KR" altLang="en-US"/>
          </a:p>
          <a:p>
            <a:pPr lvl="3" eaLnBrk="1" latinLnBrk="0" hangingPunct="1"/>
            <a:r>
              <a:rPr lang="ko-KR" altLang="en-US"/>
              <a:t>넷째 수준</a:t>
            </a:r>
            <a:endParaRPr lang="ko-KR" altLang="en-US"/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lvl="0"/>
            <a:fld id="{1D7BC21C-7FA7-4954-B046-DC84F903DC06}" type="datetimeFigureOut">
              <a:rPr lang="ko-KR" altLang="en-US"/>
              <a:pPr lvl="0"/>
              <a:t>2015-09-15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ko-KR" altLang="en-US"/>
              <a:t/>
            </a:r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1" hangingPunct="1">
        <a:spcBef>
          <a:spcPct val="0"/>
        </a:spcBef>
        <a:buNone/>
        <a:defRPr xmlns:mc="http://schemas.openxmlformats.org/markup-compatibility/2006" xmlns:hp="http://schemas.haansoft.com/office/presentation/8.0" kumimoji="0" sz="4100" b="1" kern="1200" mc:Ignorable="hp" hp:hslEmbossed="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/>
            <a:r>
              <a:rPr lang="ko-KR" altLang="en-US"/>
              <a:t>역사적 배경 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altLang="ko-KR"/>
              <a:t>18</a:t>
            </a:r>
            <a:r>
              <a:rPr lang="ko-KR" altLang="en-US"/>
              <a:t>세기의 사상적 변화 </a:t>
            </a:r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ct val="0"/>
              </a:spcAft>
            </a:pPr>
            <a:r>
              <a:rPr lang="en-US" altLang="ko-KR"/>
              <a:t>1645-&lt;</a:t>
            </a:r>
            <a:r>
              <a:rPr lang="ko-KR" altLang="en-US"/>
              <a:t>제민족의 종교와 그 오류의 원인에 대하여</a:t>
            </a:r>
            <a:r>
              <a:rPr lang="en-US" altLang="ko-KR"/>
              <a:t>&gt; </a:t>
            </a:r>
            <a:endParaRPr lang="en-US" altLang="ko-KR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ko-KR" altLang="en-US"/>
              <a:t>자연종교 </a:t>
            </a:r>
            <a:r>
              <a:rPr lang="en-US" altLang="ko-KR"/>
              <a:t>– </a:t>
            </a:r>
            <a:r>
              <a:rPr lang="ko-KR" altLang="en-US"/>
              <a:t>보편적 이성종교의 성립 가능성 증명 </a:t>
            </a:r>
            <a:endParaRPr lang="ko-KR" altLang="en-US"/>
          </a:p>
          <a:p>
            <a:pPr>
              <a:spcBef>
                <a:spcPct val="12000"/>
              </a:spcBef>
              <a:spcAft>
                <a:spcPct val="0"/>
              </a:spcAft>
              <a:buChar char="-"/>
            </a:pPr>
            <a:r>
              <a:rPr lang="ko-KR" altLang="en-US"/>
              <a:t>이를 위해 객관적 지식의 가능성을 인정 </a:t>
            </a:r>
            <a:endParaRPr lang="ko-KR" altLang="en-US"/>
          </a:p>
          <a:p>
            <a:pPr marL="109728" indent="0">
              <a:spcBef>
                <a:spcPct val="12000"/>
              </a:spcBef>
              <a:spcAft>
                <a:spcPct val="0"/>
              </a:spcAft>
              <a:buNone/>
            </a:pPr>
            <a:r>
              <a:rPr lang="ko-KR" altLang="en-US"/>
              <a:t>우주를 지배하는 객관적 이성이 인간의 이성과 일치</a:t>
            </a:r>
            <a:endParaRPr lang="ko-KR" altLang="en-US"/>
          </a:p>
          <a:p>
            <a:pPr marL="109728" indent="0">
              <a:spcBef>
                <a:spcPct val="12000"/>
              </a:spcBef>
              <a:spcAft>
                <a:spcPct val="0"/>
              </a:spcAft>
              <a:buNone/>
            </a:pPr>
            <a:endParaRPr lang="en-US" altLang="ko-KR"/>
          </a:p>
          <a:p>
            <a:pPr lvl="0">
              <a:spcBef>
                <a:spcPct val="12000"/>
              </a:spcBef>
            </a:pPr>
            <a:r>
              <a:rPr lang="en-US" altLang="ko-KR"/>
              <a:t> </a:t>
            </a:r>
            <a:r>
              <a:rPr lang="ko-KR" altLang="en-US"/>
              <a:t>인간 이성 </a:t>
            </a:r>
            <a:r>
              <a:rPr lang="en-US" altLang="ko-KR"/>
              <a:t>– </a:t>
            </a:r>
            <a:r>
              <a:rPr lang="ko-KR" altLang="en-US"/>
              <a:t>천부적인 자연적 본능 </a:t>
            </a:r>
            <a:r>
              <a:rPr lang="en-US" altLang="ko-KR"/>
              <a:t>– </a:t>
            </a:r>
            <a:r>
              <a:rPr lang="ko-KR" altLang="en-US"/>
              <a:t>경험이나 관찰을 필요로 하지 않는다</a:t>
            </a:r>
            <a:r>
              <a:rPr lang="en-US" altLang="ko-KR"/>
              <a:t>. – </a:t>
            </a:r>
            <a:r>
              <a:rPr lang="ko-KR" altLang="en-US"/>
              <a:t>만인공통의 진리 혹은 공유지식</a:t>
            </a:r>
            <a:endParaRPr lang="en-US" altLang="ko-KR"/>
          </a:p>
        </p:txBody>
      </p:sp>
      <p:sp>
        <p:nvSpPr>
          <p:cNvPr id="3" name="직사각형 2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r>
              <a:rPr lang="ko-KR" altLang="en-US"/>
              <a:t>자연신론 </a:t>
            </a:r>
            <a:r>
              <a:rPr lang="en-US" altLang="ko-KR"/>
              <a:t>– </a:t>
            </a:r>
            <a:r>
              <a:rPr lang="ko-KR" altLang="en-US"/>
              <a:t>에드워드 허버트</a:t>
            </a:r>
            <a:r>
              <a:rPr lang="en-US" altLang="ko-KR"/>
              <a:t>(1581-1648)</a:t>
            </a:r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직사각형 1"/>
            <p:cNvSpPr/>
            <p:nvPr/>
          </p:nvSpPr>
          <p:spPr>
            <a:xfrm>
              <a:off x="457200" y="1825318"/>
              <a:ext cx="8229600" cy="5040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3" name="모서리가 둥근 직사각형 2"/>
            <p:cNvSpPr/>
            <p:nvPr/>
          </p:nvSpPr>
          <p:spPr>
            <a:xfrm>
              <a:off x="868680" y="1530118"/>
              <a:ext cx="5760720" cy="590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17742" tIns="0" rIns="217742" bIns="0" anchor="ctr" anchorCtr="0">
              <a:noAutofit/>
            </a:bodyPr>
            <a:lstStyle/>
            <a:p>
              <a:pPr lvl="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하나님 존재 </a:t>
              </a:r>
              <a:endParaRPr lang="ko-KR" altLang="en-US" sz="2000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457200" y="2732518"/>
              <a:ext cx="8229600" cy="5040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5" name="모서리가 둥근 직사각형 4"/>
            <p:cNvSpPr/>
            <p:nvPr/>
          </p:nvSpPr>
          <p:spPr>
            <a:xfrm>
              <a:off x="868680" y="2437318"/>
              <a:ext cx="5760720" cy="590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17742" tIns="0" rIns="217742" bIns="0" anchor="ctr" anchorCtr="0">
              <a:noAutofit/>
            </a:bodyPr>
            <a:lstStyle/>
            <a:p>
              <a:pPr lvl="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인간의 예배할 의무</a:t>
              </a:r>
              <a:endParaRPr lang="ko-KR" altLang="en-US" sz="200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57200" y="3639719"/>
              <a:ext cx="8229600" cy="5040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7" name="모서리가 둥근 직사각형 6"/>
            <p:cNvSpPr/>
            <p:nvPr/>
          </p:nvSpPr>
          <p:spPr>
            <a:xfrm>
              <a:off x="868680" y="3344519"/>
              <a:ext cx="5760720" cy="590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17742" tIns="0" rIns="217742" bIns="0" anchor="ctr" anchorCtr="0">
              <a:noAutofit/>
            </a:bodyPr>
            <a:lstStyle/>
            <a:p>
              <a:pPr lvl="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예배의 가장 중요한 내용으로서의 덕과 경건</a:t>
              </a:r>
              <a:endParaRPr lang="ko-KR" altLang="en-US" sz="20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57200" y="4546919"/>
              <a:ext cx="8229600" cy="5040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9" name="모서리가 둥근 직사각형 8"/>
            <p:cNvSpPr/>
            <p:nvPr/>
          </p:nvSpPr>
          <p:spPr>
            <a:xfrm>
              <a:off x="868680" y="4251719"/>
              <a:ext cx="5760720" cy="590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17742" tIns="0" rIns="217742" bIns="0" anchor="ctr" anchorCtr="0">
              <a:noAutofit/>
            </a:bodyPr>
            <a:lstStyle/>
            <a:p>
              <a:pPr lvl="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죄에 대한 회개와 보상 </a:t>
              </a:r>
              <a:endParaRPr lang="en-US" altLang="ko-KR" sz="20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57200" y="5454119"/>
              <a:ext cx="8229600" cy="50400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11" name="모서리가 둥근 직사각형 10"/>
            <p:cNvSpPr/>
            <p:nvPr/>
          </p:nvSpPr>
          <p:spPr>
            <a:xfrm>
              <a:off x="868680" y="5158919"/>
              <a:ext cx="5760720" cy="590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217742" tIns="0" rIns="217742" bIns="0" anchor="ctr" anchorCtr="0">
              <a:noAutofit/>
            </a:bodyPr>
            <a:lstStyle/>
            <a:p>
              <a:pPr lvl="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하나님의 자비와 의에 따른 상급과 징벌 </a:t>
              </a:r>
              <a:endParaRPr lang="en-US" altLang="ko-KR" sz="2000"/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종교에 관한 다섯 가지 지식 </a:t>
            </a:r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ct val="0"/>
              </a:spcAft>
            </a:pPr>
            <a:r>
              <a:rPr lang="en-US" altLang="ko-KR"/>
              <a:t>1696</a:t>
            </a:r>
            <a:r>
              <a:rPr lang="ko-KR" altLang="en-US"/>
              <a:t>년 </a:t>
            </a:r>
            <a:r>
              <a:rPr lang="en-US" altLang="ko-KR"/>
              <a:t>&lt;</a:t>
            </a:r>
            <a:r>
              <a:rPr lang="ko-KR" altLang="en-US"/>
              <a:t>신비를 벗은 기독교</a:t>
            </a:r>
            <a:r>
              <a:rPr lang="en-US" altLang="ko-KR"/>
              <a:t>&gt; </a:t>
            </a:r>
            <a:endParaRPr lang="en-US" altLang="ko-KR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ko-KR" altLang="en-US"/>
              <a:t>두 종류의 신비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1) </a:t>
            </a:r>
            <a:r>
              <a:rPr lang="ko-KR" altLang="en-US"/>
              <a:t>예배의식으로서의 신비 </a:t>
            </a:r>
            <a:r>
              <a:rPr lang="en-US" altLang="ko-KR"/>
              <a:t>–</a:t>
            </a:r>
            <a:r>
              <a:rPr lang="ko-KR" altLang="en-US"/>
              <a:t>이방종교의 사제들이 그들의 권위를 수호하기 위한 예배가 기독교로 수용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2) </a:t>
            </a:r>
            <a:r>
              <a:rPr lang="ko-KR" altLang="en-US"/>
              <a:t>종교의 가르침으로서의 신비 </a:t>
            </a:r>
            <a:r>
              <a:rPr lang="en-US" altLang="ko-KR"/>
              <a:t>–</a:t>
            </a:r>
            <a:r>
              <a:rPr lang="ko-KR" altLang="en-US"/>
              <a:t> 기독교가 변증학을 발전시키는 과정에서 이방철학으로부터 도입 </a:t>
            </a:r>
            <a:endParaRPr lang="ko-KR" altLang="en-US"/>
          </a:p>
          <a:p>
            <a:pPr lvl="0">
              <a:spcBef>
                <a:spcPct val="12000"/>
              </a:spcBef>
            </a:pPr>
            <a:r>
              <a:rPr lang="ko-KR" altLang="en-US"/>
              <a:t>이성이 모든 확실성의 근거 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r>
              <a:rPr lang="ko-KR" altLang="en-US"/>
              <a:t>존 톨란드 </a:t>
            </a:r>
            <a:r>
              <a:rPr lang="en-US" altLang="ko-KR"/>
              <a:t>(John Toland, 2670-1722)</a:t>
            </a:r>
            <a:endParaRPr lang="ko-KR" altLang="en-US"/>
          </a:p>
        </p:txBody>
      </p:sp>
    </p:spTree>
  </p:cSld>
  <p:clrMapOvr>
    <a:masterClrMapping/>
  </p:clrMapOvr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ct val="0"/>
              </a:spcAft>
            </a:pPr>
            <a:r>
              <a:rPr lang="en-US" altLang="ko-KR"/>
              <a:t>1) </a:t>
            </a:r>
            <a:r>
              <a:rPr lang="ko-KR" altLang="en-US"/>
              <a:t>자연과 도덕률의 조화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2) </a:t>
            </a:r>
            <a:r>
              <a:rPr lang="ko-KR" altLang="en-US"/>
              <a:t>모든 진리는 이성에 기초 </a:t>
            </a:r>
            <a:endParaRPr lang="ko-KR" altLang="en-US"/>
          </a:p>
          <a:p>
            <a:pPr lvl="0">
              <a:spcBef>
                <a:spcPct val="12000"/>
              </a:spcBef>
            </a:pPr>
            <a:r>
              <a:rPr lang="en-US" altLang="ko-KR"/>
              <a:t>-&gt; </a:t>
            </a:r>
            <a:r>
              <a:rPr lang="ko-KR" altLang="en-US"/>
              <a:t>기독교에는 새로운 것이 없고 만약 새로운 것이 있다면 허구이다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/>
            <a:r>
              <a:rPr lang="ko-KR" altLang="en-US" sz="3200"/>
              <a:t>틴달 </a:t>
            </a:r>
            <a:r>
              <a:rPr lang="en-US" altLang="ko-KR" sz="3200"/>
              <a:t>&lt;</a:t>
            </a:r>
            <a:r>
              <a:rPr lang="ko-KR" altLang="en-US" sz="3200"/>
              <a:t>창조만큼 오래된 그리스도교</a:t>
            </a:r>
            <a:r>
              <a:rPr lang="en-US" altLang="ko-KR" sz="3200"/>
              <a:t>&gt;1730</a:t>
            </a:r>
            <a:endParaRPr lang="ko-KR" altLang="en-US" sz="3200"/>
          </a:p>
        </p:txBody>
      </p:sp>
    </p:spTree>
  </p:cSld>
  <p:clrMapOvr>
    <a:masterClrMapping/>
  </p:clrMapOvr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1. </a:t>
            </a:r>
            <a:r>
              <a:rPr lang="ko-KR" altLang="en-US"/>
              <a:t>역사에 대한 무감각으로 악에 대한 문제를 지나치게 단순화 </a:t>
            </a:r>
            <a:endParaRPr lang="ko-KR" altLang="en-US"/>
          </a:p>
          <a:p>
            <a:pPr lvl="0"/>
            <a:r>
              <a:rPr lang="en-US" altLang="ko-KR"/>
              <a:t>2. </a:t>
            </a:r>
            <a:r>
              <a:rPr lang="ko-KR" altLang="en-US"/>
              <a:t>인간의 이성은 육체와 더불어 제한된 환경의 영향을 받는다</a:t>
            </a:r>
            <a:r>
              <a:rPr lang="en-US" altLang="ko-KR"/>
              <a:t>. </a:t>
            </a:r>
            <a:endParaRPr lang="en-US" altLang="ko-KR"/>
          </a:p>
          <a:p>
            <a:pPr lvl="0"/>
            <a:r>
              <a:rPr lang="en-US" altLang="ko-KR"/>
              <a:t>3. </a:t>
            </a:r>
            <a:r>
              <a:rPr lang="ko-KR" altLang="en-US"/>
              <a:t>최초의 계시가 완벽하기 때문에 이후 계시가 필요하지 않다</a:t>
            </a:r>
            <a:r>
              <a:rPr lang="en-US" altLang="ko-KR"/>
              <a:t>. </a:t>
            </a:r>
            <a:r>
              <a:rPr lang="ko-KR" altLang="en-US"/>
              <a:t>그렇기 때문에 제한된 범위와 일시적 호소력을 갖는 교리 제공으로 종교는 평범하고 빈약하게 되었다</a:t>
            </a:r>
            <a:r>
              <a:rPr lang="en-US" altLang="ko-KR"/>
              <a:t>. </a:t>
            </a:r>
            <a:endParaRPr lang="en-US" altLang="ko-KR"/>
          </a:p>
          <a:p>
            <a:pPr marL="109728" indent="0">
              <a:buNone/>
            </a:pP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이신론자의 약점 </a:t>
            </a:r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en-US" altLang="ko-KR"/>
              <a:t>1. </a:t>
            </a:r>
            <a:r>
              <a:rPr lang="ko-KR" altLang="en-US"/>
              <a:t>자연으로 돌아가라 </a:t>
            </a:r>
            <a:r>
              <a:rPr lang="en-US" altLang="ko-KR"/>
              <a:t>– </a:t>
            </a:r>
            <a:r>
              <a:rPr lang="ko-KR" altLang="en-US"/>
              <a:t>인간은 본래 선하다</a:t>
            </a:r>
            <a:r>
              <a:rPr lang="en-US" altLang="ko-KR"/>
              <a:t>. </a:t>
            </a:r>
            <a:endParaRPr lang="en-US" altLang="ko-KR"/>
          </a:p>
          <a:p>
            <a:pPr marL="0" indent="0">
              <a:spcBef>
                <a:spcPct val="12000"/>
              </a:spcBef>
              <a:spcAft>
                <a:spcPct val="0"/>
              </a:spcAft>
              <a:buNone/>
            </a:pPr>
            <a:endParaRPr lang="en-US" altLang="ko-KR"/>
          </a:p>
          <a:p>
            <a:pPr marL="0" indent="0">
              <a:spcBef>
                <a:spcPct val="12000"/>
              </a:spcBef>
              <a:spcAft>
                <a:spcPct val="0"/>
              </a:spcAft>
              <a:buNone/>
            </a:pPr>
            <a:r>
              <a:rPr lang="ko-KR" altLang="en-US"/>
              <a:t>인류 행복의 원천은 자연적 인간의 감성과 정서의 힘에 있다</a:t>
            </a:r>
            <a:r>
              <a:rPr lang="en-US" altLang="ko-KR"/>
              <a:t>. </a:t>
            </a:r>
            <a:endParaRPr lang="en-US" altLang="ko-KR"/>
          </a:p>
          <a:p>
            <a:pPr marL="0" indent="0">
              <a:spcBef>
                <a:spcPct val="12000"/>
              </a:spcBef>
              <a:spcAft>
                <a:spcPct val="0"/>
              </a:spcAft>
              <a:buNone/>
            </a:pPr>
            <a:endParaRPr lang="en-US" altLang="ko-KR"/>
          </a:p>
          <a:p>
            <a:pPr marL="0" indent="0">
              <a:spcBef>
                <a:spcPct val="12000"/>
              </a:spcBef>
              <a:buNone/>
            </a:pPr>
            <a:r>
              <a:rPr lang="en-US" altLang="ko-KR"/>
              <a:t>2. </a:t>
            </a:r>
            <a:r>
              <a:rPr lang="ko-KR" altLang="en-US"/>
              <a:t>사회계약 </a:t>
            </a:r>
            <a:r>
              <a:rPr lang="en-US" altLang="ko-KR"/>
              <a:t>– </a:t>
            </a:r>
            <a:r>
              <a:rPr lang="ko-KR" altLang="en-US"/>
              <a:t>사회 환경이 선한 인간을 불평등하고 좋지 않은 존재로 만들었다</a:t>
            </a:r>
            <a:r>
              <a:rPr lang="en-US" altLang="ko-KR"/>
              <a:t>. </a:t>
            </a: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루소 </a:t>
            </a:r>
            <a:r>
              <a:rPr lang="en-US" altLang="ko-KR"/>
              <a:t>(1712-1778) </a:t>
            </a:r>
            <a:endParaRPr lang="ko-KR" altLang="en-US"/>
          </a:p>
        </p:txBody>
      </p:sp>
    </p:spTree>
  </p:cSld>
  <p:clrMapOvr>
    <a:masterClrMapping/>
  </p:clrMapOvr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8" name="모서리가 둥근 직사각형 1"/>
            <p:cNvSpPr/>
            <p:nvPr/>
          </p:nvSpPr>
          <p:spPr>
            <a:xfrm>
              <a:off x="457200" y="1532903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참된 이해는 개인적인 경험에</a:t>
              </a:r>
              <a:r>
                <a:rPr lang="en-US" altLang="ko-KR" sz="3000"/>
                <a:t> </a:t>
              </a:r>
              <a:r>
                <a:rPr lang="ko-KR" altLang="en-US" sz="3000"/>
                <a:t>근거 </a:t>
              </a:r>
              <a:endParaRPr lang="ko-KR" altLang="en-US" sz="3000"/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457200" y="2474022"/>
              <a:ext cx="8229600" cy="54337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38100" rIns="213360" bIns="38100" anchor="t" anchorCtr="0">
              <a:noAutofit/>
            </a:bodyPr>
            <a:lstStyle/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300"/>
                <a:t>신앙이란 개인적 경험에 근거한다</a:t>
              </a:r>
              <a:r>
                <a:rPr lang="en-US" altLang="ko-KR" sz="2300"/>
                <a:t>. </a:t>
              </a:r>
              <a:endParaRPr lang="ko-KR" altLang="en-US" sz="2300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457200" y="3031163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종교종교적 확신은 개인적인 확신 </a:t>
              </a:r>
              <a:endParaRPr lang="ko-KR" altLang="en-US" sz="30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3958515"/>
              <a:ext cx="8229600" cy="10557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38100" rIns="213360" bIns="38100" anchor="t" anchorCtr="0">
              <a:noAutofit/>
            </a:bodyPr>
            <a:lstStyle/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300"/>
                <a:t>내면의 빛</a:t>
              </a:r>
              <a:r>
                <a:rPr lang="en-US" altLang="ko-KR" sz="2300"/>
                <a:t>, </a:t>
              </a:r>
              <a:r>
                <a:rPr lang="ko-KR" altLang="en-US" sz="2300"/>
                <a:t>감정</a:t>
              </a:r>
              <a:r>
                <a:rPr lang="en-US" altLang="ko-KR" sz="2300"/>
                <a:t>, </a:t>
              </a:r>
              <a:r>
                <a:rPr lang="ko-KR" altLang="en-US" sz="2300"/>
                <a:t>양심에 기초한 종교 발견 </a:t>
              </a:r>
              <a:endParaRPr lang="ko-KR" altLang="en-US" sz="2300"/>
            </a:p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endParaRPr lang="ko-KR" altLang="en-US" sz="2300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457200" y="4509116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감정 </a:t>
              </a:r>
              <a:r>
                <a:rPr lang="en-US" altLang="ko-KR" sz="3000"/>
                <a:t>– </a:t>
              </a:r>
              <a:r>
                <a:rPr lang="ko-KR" altLang="en-US" sz="3000"/>
                <a:t>직관 내지는 내적인 도덕 의식  </a:t>
              </a:r>
              <a:endParaRPr lang="ko-KR" altLang="en-US" sz="30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에밀 </a:t>
            </a:r>
            <a:r>
              <a:rPr lang="en-US" altLang="ko-KR"/>
              <a:t>– </a:t>
            </a:r>
            <a:r>
              <a:rPr lang="ko-KR" altLang="en-US"/>
              <a:t>자연적 교육의 이상 </a:t>
            </a:r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갈매기형 수장 1"/>
            <p:cNvSpPr/>
            <p:nvPr/>
          </p:nvSpPr>
          <p:spPr>
            <a:xfrm rot="5400000">
              <a:off x="211565" y="1727220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양쪽 모서리가 둥근 사각형 2"/>
            <p:cNvSpPr/>
            <p:nvPr/>
          </p:nvSpPr>
          <p:spPr>
            <a:xfrm rot="5400000">
              <a:off x="4612939" y="-1527856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개인적 경험과 관련 </a:t>
              </a:r>
              <a:endParaRPr lang="ko-KR" altLang="en-US" sz="2000"/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하나님은 단지 종교적인 개인의 감정을 통하여 알 수 있다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  <p:sp>
          <p:nvSpPr>
            <p:cNvPr id="4" name="갈매기형 수장 3"/>
            <p:cNvSpPr/>
            <p:nvPr/>
          </p:nvSpPr>
          <p:spPr>
            <a:xfrm rot="5400000">
              <a:off x="211565" y="3170970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양쪽 모서리가 둥근 사각형 4"/>
            <p:cNvSpPr/>
            <p:nvPr/>
          </p:nvSpPr>
          <p:spPr>
            <a:xfrm rot="5400000">
              <a:off x="4612939" y="-84106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교리는 개인의 도덕적 감성과 관련 </a:t>
              </a:r>
              <a:endParaRPr lang="ko-KR" altLang="en-US" sz="2000"/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신학은 도덕 신학이어야 한다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  <p:sp>
          <p:nvSpPr>
            <p:cNvPr id="6" name="갈매기형 수장 5"/>
            <p:cNvSpPr/>
            <p:nvPr/>
          </p:nvSpPr>
          <p:spPr>
            <a:xfrm rot="5400000">
              <a:off x="211565" y="4614719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양쪽 모서리가 둥근 사각형 6"/>
            <p:cNvSpPr/>
            <p:nvPr/>
          </p:nvSpPr>
          <p:spPr>
            <a:xfrm rot="5400000">
              <a:off x="4612939" y="1359643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영심의 선험적 감정</a:t>
              </a:r>
              <a:r>
                <a:rPr lang="en-US" altLang="ko-KR" sz="2000"/>
                <a:t>:</a:t>
              </a:r>
              <a:r>
                <a:rPr lang="ko-KR" altLang="en-US" sz="2000"/>
                <a:t> 인간에 내재되어 있는 하나님의 형상 </a:t>
              </a:r>
              <a:endParaRPr lang="ko-KR" altLang="en-US" sz="2000"/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양심은 하나님과 인간을 연결하는 고리이다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br>
              <a:rPr lang="en-US" altLang="ko-KR"/>
            </a:br>
            <a:r>
              <a:rPr lang="ko-KR" altLang="en-US"/>
              <a:t>종교적 확신</a:t>
            </a:r>
            <a:r>
              <a:rPr lang="en-US" altLang="ko-KR"/>
              <a:t>-</a:t>
            </a:r>
            <a:br>
              <a:rPr lang="en-US" altLang="ko-KR"/>
            </a:br>
            <a:r>
              <a:rPr lang="en-US" altLang="ko-KR"/>
              <a:t>             </a:t>
            </a:r>
            <a:r>
              <a:rPr lang="ko-KR" altLang="en-US"/>
              <a:t>‘추론적 의식’</a:t>
            </a:r>
            <a:r>
              <a:rPr lang="en-US" altLang="ko-KR"/>
              <a:t>(illative sense) </a:t>
            </a:r>
            <a:br>
              <a:rPr lang="ko-KR" altLang="en-US"/>
            </a:br>
            <a:r>
              <a:rPr lang="ko-KR" altLang="en-US"/>
              <a:t> </a:t>
            </a:r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직사각형 1"/>
            <p:cNvSpPr/>
            <p:nvPr/>
          </p:nvSpPr>
          <p:spPr>
            <a:xfrm>
              <a:off x="1829871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종교적 경험중시 </a:t>
              </a:r>
              <a:endParaRPr lang="ko-KR" altLang="en-US" sz="2800"/>
            </a:p>
          </p:txBody>
        </p:sp>
        <p:sp>
          <p:nvSpPr>
            <p:cNvPr id="9" name="직사각형 2"/>
            <p:cNvSpPr/>
            <p:nvPr/>
          </p:nvSpPr>
          <p:spPr>
            <a:xfrm>
              <a:off x="1829871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엄격한 도덕적 통일성 </a:t>
              </a:r>
              <a:endParaRPr lang="ko-KR" altLang="en-US" sz="2800"/>
            </a:p>
          </p:txBody>
        </p:sp>
        <p:sp>
          <p:nvSpPr>
            <p:cNvPr id="4" name="타원 3"/>
            <p:cNvSpPr/>
            <p:nvPr/>
          </p:nvSpPr>
          <p:spPr>
            <a:xfrm>
              <a:off x="458807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경건</a:t>
              </a:r>
              <a:endParaRPr lang="ko-KR" altLang="en-US" sz="2500"/>
            </a:p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주의</a:t>
              </a:r>
              <a:endParaRPr lang="ko-KR" altLang="en-US" sz="25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114447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라이프니츠</a:t>
              </a:r>
              <a:r>
                <a:rPr lang="en-US" altLang="ko-KR" sz="2800"/>
                <a:t>- </a:t>
              </a:r>
              <a:r>
                <a:rPr lang="ko-KR" altLang="en-US" sz="2800"/>
                <a:t>볼프주의 </a:t>
              </a:r>
              <a:endParaRPr lang="ko-KR" altLang="en-US" sz="280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4447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4743383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합리</a:t>
              </a:r>
              <a:endParaRPr lang="ko-KR" altLang="en-US" sz="2500"/>
            </a:p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주의 </a:t>
              </a:r>
              <a:endParaRPr lang="ko-KR" altLang="en-US" sz="2500"/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임마누엘 칸트 </a:t>
            </a:r>
            <a:r>
              <a:rPr lang="en-US" altLang="ko-KR"/>
              <a:t>(1724-1804) </a:t>
            </a:r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“</a:t>
            </a:r>
            <a:r>
              <a:rPr lang="ko-KR" altLang="en-US"/>
              <a:t>신앙을 위한 여지를 만들기 위해서 지식을 부정할 필요가 있음을 발견하였다</a:t>
            </a:r>
            <a:r>
              <a:rPr lang="en-US" altLang="ko-KR"/>
              <a:t>.”</a:t>
            </a:r>
            <a:endParaRPr lang="en-US" altLang="ko-KR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br>
              <a:rPr lang="en-US" altLang="ko-KR"/>
            </a:br>
            <a:r>
              <a:rPr lang="en-US" altLang="ko-KR"/>
              <a:t>&lt;</a:t>
            </a:r>
            <a:r>
              <a:rPr lang="ko-KR" altLang="en-US"/>
              <a:t>순수이성비판</a:t>
            </a:r>
            <a:r>
              <a:rPr lang="en-US" altLang="ko-KR"/>
              <a:t>&gt; </a:t>
            </a:r>
            <a:r>
              <a:rPr lang="ko-KR" altLang="en-US"/>
              <a:t>서문 </a:t>
            </a:r>
            <a:br>
              <a:rPr lang="en-US" altLang="ko-KR"/>
            </a:br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 rot="0">
            <a:off x="1259632" y="2564904"/>
            <a:ext cx="6096000" cy="4064000"/>
            <a:chOff x="1259632" y="2564904"/>
            <a:chExt cx="6096000" cy="4064000"/>
          </a:xfrm>
        </p:grpSpPr>
        <p:sp>
          <p:nvSpPr>
            <p:cNvPr id="9" name="모서리가 둥근 직사각형 1"/>
            <p:cNvSpPr/>
            <p:nvPr/>
          </p:nvSpPr>
          <p:spPr>
            <a:xfrm>
              <a:off x="1259632" y="2564904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신앙과 이성은 두 개의 서로 다른 양상으로 간주</a:t>
              </a:r>
              <a:endParaRPr lang="ko-KR" altLang="en-US" sz="2400"/>
            </a:p>
          </p:txBody>
        </p:sp>
        <p:sp>
          <p:nvSpPr>
            <p:cNvPr id="10" name="모서리가 둥근 직사각형 2"/>
            <p:cNvSpPr/>
            <p:nvPr/>
          </p:nvSpPr>
          <p:spPr>
            <a:xfrm>
              <a:off x="1716831" y="3987303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 신앙과 경험적 지식의 대조 </a:t>
              </a:r>
              <a:endParaRPr lang="ko-KR" altLang="en-US" sz="2400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2174031" y="5409703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종교적 신앙의 합리성 유지경험주의로부터 신학 해방 </a:t>
              </a:r>
              <a:endParaRPr lang="ko-KR" altLang="en-US" sz="2400"/>
            </a:p>
          </p:txBody>
        </p:sp>
        <p:sp>
          <p:nvSpPr>
            <p:cNvPr id="5" name="아래쪽 화살표 4"/>
            <p:cNvSpPr/>
            <p:nvPr/>
          </p:nvSpPr>
          <p:spPr>
            <a:xfrm>
              <a:off x="5648752" y="3489464"/>
              <a:ext cx="792480" cy="7924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아래쪽 화살표 5"/>
            <p:cNvSpPr/>
            <p:nvPr/>
          </p:nvSpPr>
          <p:spPr>
            <a:xfrm>
              <a:off x="6105952" y="4903736"/>
              <a:ext cx="792480" cy="7924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포인트가 7개인 별 7"/>
          <p:cNvSpPr/>
          <p:nvPr/>
        </p:nvSpPr>
        <p:spPr>
          <a:xfrm>
            <a:off x="6516216" y="5013176"/>
            <a:ext cx="2088232" cy="1728192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코페르니쿠스적 혁명 </a:t>
            </a:r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9" name="직사각형 1"/>
            <p:cNvSpPr/>
            <p:nvPr/>
          </p:nvSpPr>
          <p:spPr>
            <a:xfrm>
              <a:off x="1829871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2023" rIns="192023" bIns="192023" anchor="ctr" anchorCtr="0">
              <a:noAutofit/>
            </a:bodyPr>
            <a:lstStyle/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계시</a:t>
              </a:r>
              <a:r>
                <a:rPr lang="en-US" altLang="ko-KR" sz="2700"/>
                <a:t>&lt;</a:t>
              </a:r>
              <a:r>
                <a:rPr lang="ko-KR" altLang="en-US" sz="2700"/>
                <a:t>이성</a:t>
              </a:r>
              <a:endParaRPr lang="ko-KR" altLang="en-US" sz="2700"/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1829871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2023" rIns="192023" bIns="192023" anchor="ctr" anchorCtr="0">
              <a:noAutofit/>
            </a:bodyPr>
            <a:lstStyle/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교리에 대한</a:t>
              </a:r>
              <a:endParaRPr lang="ko-KR" altLang="en-US" sz="2700"/>
            </a:p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이성적  설명 </a:t>
              </a:r>
              <a:endParaRPr lang="ko-KR" altLang="en-US" sz="2700"/>
            </a:p>
          </p:txBody>
        </p:sp>
        <p:sp>
          <p:nvSpPr>
            <p:cNvPr id="4" name="타원 3"/>
            <p:cNvSpPr/>
            <p:nvPr/>
          </p:nvSpPr>
          <p:spPr>
            <a:xfrm>
              <a:off x="458807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이성충족의 원칙 </a:t>
              </a:r>
              <a:endParaRPr lang="ko-KR" altLang="en-US" sz="19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114447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28016" rIns="128016" bIns="128016" anchor="ctr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800"/>
                <a:t>모순률 </a:t>
              </a:r>
              <a:r>
                <a:rPr lang="en-US" altLang="ko-KR" sz="1800"/>
                <a:t>- “</a:t>
              </a:r>
              <a:r>
                <a:rPr lang="ko-KR" altLang="en-US" sz="1800"/>
                <a:t>동일한 살물이 동일 시각에는 존재할 수 없고 존재하지도 않는다</a:t>
              </a:r>
              <a:r>
                <a:rPr lang="en-US" altLang="ko-KR" sz="1800"/>
                <a:t>. </a:t>
              </a:r>
              <a:endParaRPr lang="ko-KR" altLang="en-US" sz="180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4447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13792" rIns="113792" bIns="113792" anchor="ctr" anchorCtr="0">
              <a:noAutofit/>
            </a:bodyPr>
            <a:lstStyle/>
            <a:p>
              <a:pPr lvl="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이성의 법칙 </a:t>
              </a:r>
              <a:r>
                <a:rPr lang="en-US" altLang="ko-KR" sz="1600"/>
                <a:t>- “</a:t>
              </a:r>
              <a:r>
                <a:rPr lang="ko-KR" altLang="en-US" sz="1600"/>
                <a:t>존재하는 모든 것은 반드시 충분한 이성적 기초를 가져야 한다</a:t>
              </a:r>
              <a:r>
                <a:rPr lang="en-US" altLang="ko-KR" sz="1600"/>
                <a:t>.” </a:t>
              </a:r>
              <a:endParaRPr lang="ko-KR" altLang="en-US" sz="1600"/>
            </a:p>
          </p:txBody>
        </p:sp>
        <p:sp>
          <p:nvSpPr>
            <p:cNvPr id="7" name="타원 6"/>
            <p:cNvSpPr/>
            <p:nvPr/>
          </p:nvSpPr>
          <p:spPr>
            <a:xfrm>
              <a:off x="4743383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합리적 </a:t>
              </a:r>
              <a:endParaRPr lang="ko-KR" altLang="en-US" sz="1900"/>
            </a:p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스콜라철학</a:t>
              </a:r>
              <a:endParaRPr lang="ko-KR" altLang="en-US" sz="19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독일 </a:t>
            </a:r>
            <a:r>
              <a:rPr lang="en-US" altLang="ko-KR"/>
              <a:t>– </a:t>
            </a:r>
            <a:r>
              <a:rPr lang="ko-KR" altLang="en-US"/>
              <a:t>볼프 </a:t>
            </a:r>
            <a:r>
              <a:rPr lang="en-US" altLang="ko-KR"/>
              <a:t>(1679-1754) </a:t>
            </a:r>
            <a:endParaRPr lang="ko-KR" altLang="en-US"/>
          </a:p>
        </p:txBody>
      </p:sp>
    </p:spTree>
  </p:cSld>
  <p:clrMapOvr>
    <a:masterClrMapping/>
  </p:clrMapOvr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코페르니쿠스적 혁명 </a:t>
            </a:r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원형 1"/>
            <p:cNvSpPr/>
            <p:nvPr/>
          </p:nvSpPr>
          <p:spPr>
            <a:xfrm>
              <a:off x="457200" y="1481138"/>
              <a:ext cx="4525962" cy="4525962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2"/>
            <p:cNvSpPr/>
            <p:nvPr/>
          </p:nvSpPr>
          <p:spPr>
            <a:xfrm>
              <a:off x="2720181" y="1481138"/>
              <a:ext cx="5966619" cy="4525962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경험주의자 </a:t>
              </a:r>
              <a:endParaRPr lang="ko-KR" altLang="en-US" sz="2400"/>
            </a:p>
          </p:txBody>
        </p:sp>
        <p:sp>
          <p:nvSpPr>
            <p:cNvPr id="4" name="원형 3"/>
            <p:cNvSpPr/>
            <p:nvPr/>
          </p:nvSpPr>
          <p:spPr>
            <a:xfrm>
              <a:off x="1249244" y="2838929"/>
              <a:ext cx="2941872" cy="2941872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720181" y="2838929"/>
              <a:ext cx="5966619" cy="2941872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칸트 </a:t>
              </a:r>
              <a:endParaRPr lang="ko-KR" altLang="en-US" sz="2400"/>
            </a:p>
          </p:txBody>
        </p:sp>
        <p:sp>
          <p:nvSpPr>
            <p:cNvPr id="6" name="원형 5"/>
            <p:cNvSpPr/>
            <p:nvPr/>
          </p:nvSpPr>
          <p:spPr>
            <a:xfrm>
              <a:off x="2041287" y="4196716"/>
              <a:ext cx="1357787" cy="1357787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720181" y="4196716"/>
              <a:ext cx="5966619" cy="1357787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칸트 가설의 </a:t>
              </a:r>
              <a:endParaRPr lang="ko-KR" altLang="en-US" sz="2400"/>
            </a:p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양면성 </a:t>
              </a:r>
              <a:endParaRPr lang="ko-KR" altLang="en-US" sz="24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5703490" y="1481138"/>
              <a:ext cx="2983309" cy="1357791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인간의 지성 </a:t>
              </a:r>
              <a:r>
                <a:rPr lang="en-US" altLang="ko-KR" sz="1600"/>
                <a:t>– </a:t>
              </a:r>
              <a:r>
                <a:rPr lang="ko-KR" altLang="en-US" sz="1600"/>
                <a:t>빈 그릇 </a:t>
              </a:r>
              <a:endParaRPr lang="ko-KR" altLang="en-US" sz="1600"/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지성은 외부에서 사상을 모으는 곳으로 수동적이다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703490" y="2838929"/>
              <a:ext cx="2983309" cy="1357787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지성은 능동적이다</a:t>
              </a:r>
              <a:r>
                <a:rPr lang="en-US" altLang="ko-KR" sz="1600"/>
                <a:t>. </a:t>
              </a:r>
              <a:r>
                <a:rPr lang="ko-KR" altLang="en-US" sz="1600"/>
                <a:t>  </a:t>
              </a:r>
              <a:endParaRPr lang="ko-KR" altLang="en-US" sz="1600"/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경험의 범주들이 현상의 지식을 결정한다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703490" y="4196716"/>
              <a:ext cx="2983309" cy="1357787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객관적 지식의 가능성 제시</a:t>
              </a:r>
              <a:endParaRPr lang="ko-KR" altLang="en-US" sz="1600"/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초월적 분야는 객관적 지식이 불가능하다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</p:grpSp>
    </p:spTree>
  </p:cSld>
  <p:clrMapOvr>
    <a:masterClrMapping/>
  </p:clrMapOvr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ct val="0"/>
              </a:spcAft>
            </a:pPr>
            <a:r>
              <a:rPr lang="en-US" altLang="ko-KR"/>
              <a:t>1. </a:t>
            </a:r>
            <a:r>
              <a:rPr lang="ko-KR" altLang="en-US"/>
              <a:t>의도 </a:t>
            </a:r>
            <a:r>
              <a:rPr lang="en-US" altLang="ko-KR"/>
              <a:t>– </a:t>
            </a:r>
            <a:r>
              <a:rPr lang="ko-KR" altLang="en-US"/>
              <a:t>과학적 지식의 한계를 넘어선 도덕적 가치를 영역의 존재 입증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2. </a:t>
            </a:r>
            <a:r>
              <a:rPr lang="ko-KR" altLang="en-US"/>
              <a:t>코페르니쿠스 혁명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(1) </a:t>
            </a:r>
            <a:r>
              <a:rPr lang="ko-KR" altLang="en-US"/>
              <a:t>도덕적 삶의 필요한 원리들은 경험 및 순수 이성의 원리와 완전히 독립된 것이어야 한다</a:t>
            </a:r>
            <a:r>
              <a:rPr lang="en-US" altLang="ko-KR"/>
              <a:t>. </a:t>
            </a:r>
            <a:endParaRPr lang="en-US" altLang="ko-KR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(2) </a:t>
            </a:r>
            <a:r>
              <a:rPr lang="ko-KR" altLang="en-US"/>
              <a:t>도덕적 자율 </a:t>
            </a:r>
            <a:r>
              <a:rPr lang="en-US" altLang="ko-KR"/>
              <a:t>– </a:t>
            </a:r>
            <a:r>
              <a:rPr lang="ko-KR" altLang="en-US"/>
              <a:t>도덕법이 외부에서 강요되는 것이 아니라 인간 스스로 자발적으로 순종해야 한다</a:t>
            </a:r>
            <a:r>
              <a:rPr lang="en-US" altLang="ko-KR"/>
              <a:t>. </a:t>
            </a:r>
            <a:endParaRPr lang="en-US" altLang="ko-KR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en-US" altLang="ko-KR"/>
              <a:t>-&gt; </a:t>
            </a:r>
            <a:r>
              <a:rPr lang="ko-KR" altLang="en-US"/>
              <a:t>종교의 근본적인 신앙이 인간의 도덕적 이성에 기초해야 한다</a:t>
            </a:r>
            <a:r>
              <a:rPr lang="en-US" altLang="ko-KR"/>
              <a:t>. </a:t>
            </a:r>
            <a:endParaRPr lang="en-US" altLang="ko-KR"/>
          </a:p>
          <a:p>
            <a:pPr marL="109728" indent="0">
              <a:spcBef>
                <a:spcPct val="12000"/>
              </a:spcBef>
              <a:buNone/>
            </a:pP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en-US" altLang="ko-KR"/>
              <a:t>&lt;</a:t>
            </a:r>
            <a:r>
              <a:rPr lang="ko-KR" altLang="en-US"/>
              <a:t>실천이성비판</a:t>
            </a:r>
            <a:r>
              <a:rPr lang="en-US" altLang="ko-KR"/>
              <a:t>&gt;</a:t>
            </a:r>
            <a:r>
              <a:rPr lang="ko-KR" altLang="en-US"/>
              <a:t> </a:t>
            </a:r>
            <a:endParaRPr lang="ko-KR" altLang="en-US"/>
          </a:p>
        </p:txBody>
      </p:sp>
    </p:spTree>
  </p:cSld>
  <p:clrMapOvr>
    <a:masterClrMapping/>
  </p:clrMapOvr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spcAft>
                <a:spcPct val="0"/>
              </a:spcAft>
              <a:buAutoNum type="arabicParenR"/>
            </a:pPr>
            <a:r>
              <a:rPr lang="ko-KR" altLang="en-US"/>
              <a:t>종교는 도덕법의 약속에 대한 신뢰이다</a:t>
            </a:r>
            <a:r>
              <a:rPr lang="en-US" altLang="ko-KR"/>
              <a:t>. </a:t>
            </a:r>
            <a:endParaRPr lang="en-US" altLang="ko-KR"/>
          </a:p>
          <a:p>
            <a:pPr marL="624078" indent="-514350">
              <a:spcBef>
                <a:spcPct val="12000"/>
              </a:spcBef>
              <a:spcAft>
                <a:spcPct val="0"/>
              </a:spcAft>
              <a:buAutoNum type="arabicParenR"/>
            </a:pPr>
            <a:r>
              <a:rPr lang="ko-KR" altLang="en-US"/>
              <a:t>도덕적 본질은 종교적 신앙의 대상에 대한 이해를 요구 </a:t>
            </a:r>
            <a:endParaRPr lang="ko-KR" altLang="en-US"/>
          </a:p>
          <a:p>
            <a:pPr marL="624078" indent="-514350">
              <a:spcBef>
                <a:spcPct val="12000"/>
              </a:spcBef>
              <a:spcAft>
                <a:spcPct val="0"/>
              </a:spcAft>
              <a:buAutoNum type="arabicParenR"/>
            </a:pPr>
            <a:r>
              <a:rPr lang="ko-KR" altLang="en-US"/>
              <a:t>유신론적 도덕의 필요성은 의무가 아니라 요청이다</a:t>
            </a:r>
            <a:r>
              <a:rPr lang="en-US" altLang="ko-KR"/>
              <a:t>. </a:t>
            </a:r>
            <a:endParaRPr lang="en-US" altLang="ko-KR"/>
          </a:p>
          <a:p>
            <a:pPr marL="624078" indent="-514350">
              <a:spcBef>
                <a:spcPct val="12000"/>
              </a:spcBef>
              <a:spcAft>
                <a:spcPct val="0"/>
              </a:spcAft>
              <a:buAutoNum type="arabicParenR"/>
            </a:pPr>
            <a:endParaRPr lang="en-US" altLang="ko-KR"/>
          </a:p>
          <a:p>
            <a:pPr marL="109728" indent="0">
              <a:spcBef>
                <a:spcPct val="12000"/>
              </a:spcBef>
              <a:buNone/>
            </a:pPr>
            <a:endParaRPr lang="en-US" altLang="ko-KR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r>
              <a:rPr lang="ko-KR" altLang="en-US"/>
              <a:t>어떻게 우리의 도덕적 양심이 종교적 확신을 낳는가</a:t>
            </a:r>
            <a:r>
              <a:rPr lang="en-US" altLang="ko-KR"/>
              <a:t>? </a:t>
            </a:r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모서리가 둥근 직사각형 1"/>
            <p:cNvSpPr/>
            <p:nvPr/>
          </p:nvSpPr>
          <p:spPr>
            <a:xfrm>
              <a:off x="457200" y="1552309"/>
              <a:ext cx="8229600" cy="141167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l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합리주의와의 단절 </a:t>
              </a:r>
              <a:endParaRPr lang="ko-KR" altLang="en-US" sz="4000"/>
            </a:p>
          </p:txBody>
        </p:sp>
        <p:sp>
          <p:nvSpPr>
            <p:cNvPr id="7" name="직사각형 2"/>
            <p:cNvSpPr/>
            <p:nvPr/>
          </p:nvSpPr>
          <p:spPr>
            <a:xfrm>
              <a:off x="457200" y="2963987"/>
              <a:ext cx="8229600" cy="7452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457200" y="3709187"/>
              <a:ext cx="8229600" cy="141167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l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계몽주의의 종교개념 지속 </a:t>
              </a:r>
              <a:endParaRPr lang="ko-KR" altLang="en-US" sz="40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5120865"/>
              <a:ext cx="8229600" cy="81506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50800" rIns="284480" bIns="50800" anchor="t" anchorCtr="0">
              <a:noAutofit/>
            </a:bodyPr>
            <a:lstStyle/>
            <a:p>
              <a:pPr marL="285750" lvl="1" indent="-285750" algn="l" defTabSz="13779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3100"/>
                <a:t>도덕신학 </a:t>
              </a:r>
              <a:endParaRPr lang="ko-KR" altLang="en-US" sz="3100"/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칸트 철학의 특징 </a:t>
            </a:r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ct val="0"/>
              </a:spcAft>
            </a:pPr>
            <a:r>
              <a:rPr lang="ko-KR" altLang="en-US"/>
              <a:t>인간의 천성적 선함도</a:t>
            </a:r>
            <a:r>
              <a:rPr lang="en-US" altLang="ko-KR"/>
              <a:t>, </a:t>
            </a:r>
            <a:r>
              <a:rPr lang="ko-KR" altLang="en-US"/>
              <a:t>전적인 부패도 거부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ko-KR" altLang="en-US"/>
              <a:t>악한 행위의 보편적 동기는 자애에 근거 </a:t>
            </a:r>
            <a:r>
              <a:rPr lang="en-US" altLang="ko-KR"/>
              <a:t>– </a:t>
            </a:r>
            <a:r>
              <a:rPr lang="ko-KR" altLang="en-US"/>
              <a:t>도덕적책임과의 대립적 관계에서 설명 </a:t>
            </a:r>
            <a:endParaRPr lang="ko-KR" altLang="en-US"/>
          </a:p>
          <a:p>
            <a:pPr lvl="0">
              <a:spcBef>
                <a:spcPct val="12000"/>
              </a:spcBef>
              <a:spcAft>
                <a:spcPct val="0"/>
              </a:spcAft>
            </a:pPr>
            <a:r>
              <a:rPr lang="ko-KR" altLang="en-US"/>
              <a:t>어떻게 악한 성향이 선한 성향으로 전환되는가</a:t>
            </a:r>
            <a:r>
              <a:rPr lang="en-US" altLang="ko-KR"/>
              <a:t>? </a:t>
            </a:r>
            <a:endParaRPr lang="en-US" altLang="ko-KR"/>
          </a:p>
          <a:p>
            <a:pPr marL="624078" indent="-514350">
              <a:spcBef>
                <a:spcPct val="12000"/>
              </a:spcBef>
              <a:spcAft>
                <a:spcPct val="0"/>
              </a:spcAft>
              <a:buAutoNum type="arabicPeriod"/>
            </a:pPr>
            <a:r>
              <a:rPr lang="ko-KR" altLang="en-US"/>
              <a:t>근본적인 변화 </a:t>
            </a:r>
            <a:r>
              <a:rPr lang="en-US" altLang="ko-KR"/>
              <a:t>– </a:t>
            </a:r>
            <a:r>
              <a:rPr lang="ko-KR" altLang="en-US"/>
              <a:t>중생</a:t>
            </a:r>
            <a:r>
              <a:rPr lang="en-US" altLang="ko-KR"/>
              <a:t>: </a:t>
            </a:r>
            <a:r>
              <a:rPr lang="ko-KR" altLang="en-US"/>
              <a:t>인간이 선험적으로 갖고 태어난 도덕적 의무 </a:t>
            </a:r>
            <a:endParaRPr lang="ko-KR" altLang="en-US"/>
          </a:p>
          <a:p>
            <a:pPr marL="624078" indent="-514350">
              <a:spcBef>
                <a:spcPct val="12000"/>
              </a:spcBef>
              <a:spcAft>
                <a:spcPct val="0"/>
              </a:spcAft>
              <a:buAutoNum type="arabicPeriod"/>
            </a:pPr>
            <a:r>
              <a:rPr lang="ko-KR" altLang="en-US"/>
              <a:t>도덕적 특성은 개인의 자유의지의 활동에 의해서 결정 </a:t>
            </a:r>
            <a:endParaRPr lang="ko-KR" altLang="en-US"/>
          </a:p>
          <a:p>
            <a:pPr marL="624078" indent="-514350">
              <a:spcBef>
                <a:spcPct val="12000"/>
              </a:spcBef>
              <a:buAutoNum type="arabicPeriod"/>
            </a:pPr>
            <a:r>
              <a:rPr lang="ko-KR" altLang="en-US"/>
              <a:t>은총과 자율을 합일의 개념으로 이해  </a:t>
            </a:r>
            <a:endParaRPr lang="en-US" altLang="ko-KR"/>
          </a:p>
        </p:txBody>
      </p:sp>
      <p:sp>
        <p:nvSpPr>
          <p:cNvPr id="3" name="제목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칸트의 악에 대한 이해 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7" name="모서리가 둥근 직사각형 1"/>
            <p:cNvSpPr/>
            <p:nvPr/>
          </p:nvSpPr>
          <p:spPr>
            <a:xfrm>
              <a:off x="457200" y="2044097"/>
              <a:ext cx="8229600" cy="106660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29539" tIns="129539" rIns="129539" bIns="129539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계시와 이성의 조화 </a:t>
              </a:r>
              <a:r>
                <a:rPr lang="en-US" altLang="ko-KR" sz="3400"/>
                <a:t>– </a:t>
              </a:r>
              <a:r>
                <a:rPr lang="ko-KR" altLang="en-US" sz="3400"/>
                <a:t>초자연계시 불필요</a:t>
              </a:r>
              <a:endParaRPr lang="ko-KR" altLang="en-US" sz="3400"/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457200" y="3110699"/>
              <a:ext cx="8229600" cy="6334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3180" rIns="241808" bIns="43180" anchor="t" anchorCtr="0">
              <a:noAutofit/>
            </a:bodyPr>
            <a:lstStyle/>
            <a:p>
              <a:pPr marL="228600" lvl="1" indent="-22860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700"/>
                <a:t>인간의 도덕적 힘의 강화 </a:t>
              </a:r>
              <a:endParaRPr lang="ko-KR" altLang="en-US" sz="2700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457200" y="3744119"/>
              <a:ext cx="8229600" cy="106660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29539" tIns="129539" rIns="129539" bIns="129539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하나님의 완전성 입증 가능 </a:t>
              </a:r>
              <a:r>
                <a:rPr lang="en-US" altLang="ko-KR" sz="3400"/>
                <a:t>– </a:t>
              </a:r>
              <a:r>
                <a:rPr lang="ko-KR" altLang="en-US" sz="3400"/>
                <a:t>물리 신학 </a:t>
              </a:r>
              <a:endParaRPr lang="ko-KR" altLang="en-US" sz="34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4810720"/>
              <a:ext cx="8229600" cy="6334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3180" rIns="241808" bIns="43180" anchor="t" anchorCtr="0">
              <a:noAutofit/>
            </a:bodyPr>
            <a:lstStyle/>
            <a:p>
              <a:pPr marL="228600" lvl="1" indent="-22860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700"/>
                <a:t>전 세계는 하나님의 완전성의 거울이다</a:t>
              </a:r>
              <a:r>
                <a:rPr lang="en-US" altLang="ko-KR" sz="2700"/>
                <a:t>. </a:t>
              </a:r>
              <a:endParaRPr lang="ko-KR" altLang="en-US" sz="27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r>
              <a:rPr lang="ko-KR" altLang="en-US"/>
              <a:t>볼프</a:t>
            </a:r>
            <a:r>
              <a:rPr lang="en-US" altLang="ko-KR"/>
              <a:t>(Christian Wolff, 1679-1754)</a:t>
            </a:r>
            <a:r>
              <a:rPr lang="ko-KR" altLang="en-US"/>
              <a:t> </a:t>
            </a: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17" name="타원 1"/>
            <p:cNvSpPr/>
            <p:nvPr/>
          </p:nvSpPr>
          <p:spPr>
            <a:xfrm>
              <a:off x="2328259" y="1657650"/>
              <a:ext cx="3874306" cy="3874223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ctr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신지학 </a:t>
              </a:r>
              <a:r>
                <a:rPr lang="en-US" altLang="ko-KR" sz="4000"/>
                <a:t>(Neologie)</a:t>
              </a:r>
              <a:r>
                <a:rPr lang="ko-KR" altLang="en-US" sz="4000"/>
                <a:t> </a:t>
              </a:r>
              <a:endParaRPr lang="ko-KR" altLang="en-US" sz="4000"/>
            </a:p>
          </p:txBody>
        </p:sp>
        <p:sp>
          <p:nvSpPr>
            <p:cNvPr id="3" name="타원 2"/>
            <p:cNvSpPr/>
            <p:nvPr/>
          </p:nvSpPr>
          <p:spPr>
            <a:xfrm>
              <a:off x="4538855" y="148113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타원 3"/>
            <p:cNvSpPr/>
            <p:nvPr/>
          </p:nvSpPr>
          <p:spPr>
            <a:xfrm>
              <a:off x="3518580" y="5244022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타원 4"/>
            <p:cNvSpPr/>
            <p:nvPr/>
          </p:nvSpPr>
          <p:spPr>
            <a:xfrm>
              <a:off x="6451870" y="3229969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타원 5"/>
            <p:cNvSpPr/>
            <p:nvPr/>
          </p:nvSpPr>
          <p:spPr>
            <a:xfrm>
              <a:off x="4958926" y="557622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3607206" y="2093500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/>
          </p:nvSpPr>
          <p:spPr>
            <a:xfrm>
              <a:off x="2623678" y="3879897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1117764" y="2356911"/>
              <a:ext cx="1575085" cy="1574582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53340" tIns="53340" rIns="53340" bIns="5334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비판적 이성 </a:t>
              </a:r>
              <a:endParaRPr lang="ko-KR" altLang="en-US" sz="1400"/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400"/>
                <a:t>- </a:t>
              </a:r>
              <a:r>
                <a:rPr lang="ko-KR" altLang="en-US" sz="1400"/>
                <a:t>역사비평방법</a:t>
              </a:r>
              <a:endParaRPr lang="ko-KR" altLang="en-US" sz="1400"/>
            </a:p>
          </p:txBody>
        </p:sp>
        <p:sp>
          <p:nvSpPr>
            <p:cNvPr id="10" name="타원 9"/>
            <p:cNvSpPr/>
            <p:nvPr/>
          </p:nvSpPr>
          <p:spPr>
            <a:xfrm>
              <a:off x="4102932" y="210707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1265473" y="4393141"/>
              <a:ext cx="778896" cy="778918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6599580" y="1616011"/>
              <a:ext cx="1575085" cy="1574582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53340" tIns="53340" rIns="53340" bIns="5334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경전에 대한 자유로운 </a:t>
              </a:r>
              <a:endParaRPr lang="ko-KR" altLang="en-US" sz="1400"/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연구 </a:t>
              </a:r>
              <a:endParaRPr lang="ko-KR" altLang="en-US" sz="1400"/>
            </a:p>
          </p:txBody>
        </p:sp>
        <p:sp>
          <p:nvSpPr>
            <p:cNvPr id="13" name="타원 12"/>
            <p:cNvSpPr/>
            <p:nvPr/>
          </p:nvSpPr>
          <p:spPr>
            <a:xfrm>
              <a:off x="5897060" y="2703147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>
              <a:off x="969334" y="5320058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>
              <a:off x="4080596" y="4875609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/>
            <a:r>
              <a:rPr lang="ko-KR" altLang="en-US"/>
              <a:t>요한 살로모 제믈러</a:t>
            </a:r>
            <a:r>
              <a:rPr lang="en-US" altLang="ko-KR"/>
              <a:t>(1725-1791)</a:t>
            </a:r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6"/>
          <p:cNvGrpSpPr/>
          <p:nvPr/>
        </p:nvGrpSpPr>
        <p:grpSpPr>
          <a:xfrm rot="0">
            <a:off x="457200" y="404664"/>
            <a:ext cx="8229600" cy="6192688"/>
            <a:chOff x="457200" y="404664"/>
            <a:chExt cx="8229600" cy="6192688"/>
          </a:xfrm>
        </p:grpSpPr>
        <p:sp>
          <p:nvSpPr>
            <p:cNvPr id="18" name="모서리가 둥근 직사각형 1"/>
            <p:cNvSpPr/>
            <p:nvPr/>
          </p:nvSpPr>
          <p:spPr>
            <a:xfrm>
              <a:off x="458458" y="2922297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신지학</a:t>
              </a:r>
              <a:endParaRPr lang="ko-KR" altLang="en-US" sz="1600"/>
            </a:p>
          </p:txBody>
        </p:sp>
        <p:sp>
          <p:nvSpPr>
            <p:cNvPr id="3" name="자유형 2"/>
            <p:cNvSpPr/>
            <p:nvPr/>
          </p:nvSpPr>
          <p:spPr>
            <a:xfrm rot="17926228">
              <a:off x="2155549" y="2657057"/>
              <a:ext cx="1804252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1804252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3491870" y="1340770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신학과 종교 </a:t>
              </a:r>
              <a:endParaRPr lang="en-US" altLang="ko-KR" sz="1600"/>
            </a:p>
          </p:txBody>
        </p:sp>
        <p:sp>
          <p:nvSpPr>
            <p:cNvPr id="5" name="자유형 4"/>
            <p:cNvSpPr/>
            <p:nvPr/>
          </p:nvSpPr>
          <p:spPr>
            <a:xfrm rot="19520630">
              <a:off x="5563755" y="1567780"/>
              <a:ext cx="1049901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1049901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6520519" y="743744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목사</a:t>
              </a:r>
              <a:r>
                <a:rPr lang="en-US" altLang="ko-KR" sz="1400"/>
                <a:t>, </a:t>
              </a:r>
              <a:r>
                <a:rPr lang="ko-KR" altLang="en-US" sz="1400"/>
                <a:t>신학자 </a:t>
              </a:r>
              <a:endParaRPr lang="ko-KR" altLang="en-US" sz="1400"/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전문적  신학자 양성</a:t>
              </a:r>
              <a:endParaRPr lang="en-US" altLang="ko-KR" sz="1400"/>
            </a:p>
          </p:txBody>
        </p:sp>
        <p:sp>
          <p:nvSpPr>
            <p:cNvPr id="7" name="자유형 6"/>
            <p:cNvSpPr/>
            <p:nvPr/>
          </p:nvSpPr>
          <p:spPr>
            <a:xfrm rot="2212552">
              <a:off x="5548896" y="2190224"/>
              <a:ext cx="1079618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1079618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6520519" y="1988632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모든 그리스도인</a:t>
              </a:r>
              <a:endParaRPr lang="ko-KR" altLang="en-US" sz="1400"/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경건</a:t>
              </a:r>
              <a:r>
                <a:rPr lang="en-US" altLang="ko-KR" sz="1400"/>
                <a:t>, </a:t>
              </a:r>
              <a:r>
                <a:rPr lang="ko-KR" altLang="en-US" sz="1400"/>
                <a:t>이웃사랑 </a:t>
              </a:r>
              <a:r>
                <a:rPr lang="en-US" altLang="ko-KR" sz="1400"/>
                <a:t>-</a:t>
              </a:r>
              <a:r>
                <a:rPr lang="ko-KR" altLang="en-US" sz="1400"/>
                <a:t>근본진리</a:t>
              </a:r>
              <a:endParaRPr lang="ko-KR" altLang="en-US" sz="1400"/>
            </a:p>
          </p:txBody>
        </p:sp>
        <p:sp>
          <p:nvSpPr>
            <p:cNvPr id="9" name="자유형 8"/>
            <p:cNvSpPr/>
            <p:nvPr/>
          </p:nvSpPr>
          <p:spPr>
            <a:xfrm rot="197487">
              <a:off x="2622763" y="3472772"/>
              <a:ext cx="869174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869174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3491221" y="2972201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성경과 </a:t>
              </a:r>
              <a:endParaRPr lang="ko-KR" altLang="en-US" sz="1600"/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하나님의 말씀</a:t>
              </a:r>
              <a:r>
                <a:rPr lang="ko-KR" altLang="en-US" sz="1300"/>
                <a:t>  </a:t>
              </a:r>
              <a:endParaRPr lang="ko-KR" altLang="en-US" sz="1300"/>
            </a:p>
          </p:txBody>
        </p:sp>
        <p:sp>
          <p:nvSpPr>
            <p:cNvPr id="19" name="자유형 10"/>
            <p:cNvSpPr/>
            <p:nvPr/>
          </p:nvSpPr>
          <p:spPr>
            <a:xfrm rot="1009376">
              <a:off x="5636922" y="3628383"/>
              <a:ext cx="902918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902918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6520519" y="3233519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도덕적 완전성과 참된 내적 축복</a:t>
              </a:r>
              <a:endParaRPr lang="ko-KR" altLang="en-US" sz="1400"/>
            </a:p>
          </p:txBody>
        </p:sp>
        <p:sp>
          <p:nvSpPr>
            <p:cNvPr id="13" name="자유형 12"/>
            <p:cNvSpPr/>
            <p:nvPr/>
          </p:nvSpPr>
          <p:spPr>
            <a:xfrm rot="3654187">
              <a:off x="2166056" y="4225875"/>
              <a:ext cx="1780855" cy="31464"/>
            </a:xfrm>
            <a:custGeom>
              <a:avLst/>
              <a:gdLst/>
              <a:rect l="0" t="0" r="0" b="0"/>
              <a:pathLst>
                <a:path>
                  <a:moveTo>
                    <a:pt x="0" y="15732"/>
                  </a:moveTo>
                  <a:lnTo>
                    <a:pt x="1780855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3489489" y="4478407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공적 종교와 </a:t>
              </a:r>
              <a:endParaRPr lang="ko-KR" altLang="en-US" sz="1600"/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사적 종교 </a:t>
              </a:r>
              <a:endParaRPr lang="en-US" sz="1600"/>
            </a:p>
          </p:txBody>
        </p:sp>
        <p:sp>
          <p:nvSpPr>
            <p:cNvPr id="20" name="모서리가 둥근 직사각형 14"/>
            <p:cNvSpPr/>
            <p:nvPr/>
          </p:nvSpPr>
          <p:spPr>
            <a:xfrm>
              <a:off x="6521778" y="4530270"/>
              <a:ext cx="2165021" cy="84619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고백적 작품에 토대 </a:t>
              </a:r>
              <a:endParaRPr lang="en-US" sz="1400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6510650" y="5398368"/>
              <a:ext cx="2176149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개인적인 형태 </a:t>
              </a:r>
              <a:endParaRPr lang="en-US" sz="14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신지학의 새로운 개념 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652120" y="4941168"/>
            <a:ext cx="914400" cy="97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652120" y="513313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ct val="0"/>
              </a:spcAft>
              <a:buAutoNum type="arabicPeriod"/>
            </a:pPr>
            <a:r>
              <a:rPr lang="ko-KR" altLang="en-US"/>
              <a:t>볼프의 단편집 </a:t>
            </a:r>
            <a:r>
              <a:rPr lang="en-US" altLang="ko-KR"/>
              <a:t>– </a:t>
            </a:r>
            <a:r>
              <a:rPr lang="ko-KR" altLang="en-US"/>
              <a:t>급진적인 계몽주의 사상 확산 기여 </a:t>
            </a:r>
            <a:endParaRPr lang="ko-KR" altLang="en-US"/>
          </a:p>
          <a:p>
            <a:pPr marL="514350" indent="-514350">
              <a:spcBef>
                <a:spcPct val="12000"/>
              </a:spcBef>
              <a:spcAft>
                <a:spcPct val="0"/>
              </a:spcAft>
              <a:buAutoNum type="arabicPeriod"/>
            </a:pPr>
            <a:r>
              <a:rPr lang="ko-KR" altLang="en-US"/>
              <a:t>종교의 본질 </a:t>
            </a:r>
            <a:r>
              <a:rPr lang="en-US" altLang="ko-KR"/>
              <a:t>– </a:t>
            </a:r>
            <a:r>
              <a:rPr lang="ko-KR" altLang="en-US"/>
              <a:t>역사적 계시와 순수한 인본주의적 도덕성 </a:t>
            </a:r>
            <a:r>
              <a:rPr lang="en-US" altLang="ko-KR"/>
              <a:t>– </a:t>
            </a:r>
            <a:r>
              <a:rPr lang="ko-KR" altLang="en-US"/>
              <a:t>자유주의의 초석 </a:t>
            </a:r>
            <a:endParaRPr lang="ko-KR" altLang="en-US"/>
          </a:p>
          <a:p>
            <a:pPr marL="514350" indent="-514350">
              <a:spcBef>
                <a:spcPct val="12000"/>
              </a:spcBef>
              <a:buAutoNum type="arabicPeriod"/>
            </a:pPr>
            <a:r>
              <a:rPr lang="ko-KR" altLang="en-US"/>
              <a:t>역사적 종교로서의 기독교 거부 </a:t>
            </a:r>
            <a:r>
              <a:rPr lang="en-US" altLang="ko-KR"/>
              <a:t>– </a:t>
            </a:r>
            <a:r>
              <a:rPr lang="ko-KR" altLang="en-US"/>
              <a:t>역사의 우연한 진리를 결코 이성의 필연적인 진리에 대한 증거가 될 수 없다</a:t>
            </a:r>
            <a:r>
              <a:rPr lang="en-US" altLang="ko-KR"/>
              <a:t>. </a:t>
            </a: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 lnSpcReduction="0"/>
          </a:bodyPr>
          <a:lstStyle/>
          <a:p>
            <a:pPr lvl="0"/>
            <a:r>
              <a:rPr lang="ko-KR" altLang="en-US"/>
              <a:t>고트홀드 에프라인 레씽</a:t>
            </a:r>
            <a:br>
              <a:rPr lang="en-US" altLang="ko-KR"/>
            </a:br>
            <a:r>
              <a:rPr lang="en-US" altLang="ko-KR"/>
              <a:t>(1729-1781)</a:t>
            </a:r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 rot="0"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13" name="모서리가 둥근 직사각형 1"/>
            <p:cNvSpPr/>
            <p:nvPr/>
          </p:nvSpPr>
          <p:spPr>
            <a:xfrm>
              <a:off x="1665219" y="1483289"/>
              <a:ext cx="2583805" cy="129190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5725" tIns="57150" rIns="85725" bIns="57150" anchor="ctr" anchorCtr="0">
              <a:noAutofit/>
            </a:bodyPr>
            <a:lstStyle/>
            <a:p>
              <a:pPr lvl="0" algn="ctr" defTabSz="2000249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500"/>
                <a:t>볼프주의</a:t>
              </a:r>
              <a:endParaRPr lang="ko-KR" altLang="en-US" sz="4500"/>
            </a:p>
          </p:txBody>
        </p:sp>
        <p:sp>
          <p:nvSpPr>
            <p:cNvPr id="3" name="자유형 2"/>
            <p:cNvSpPr/>
            <p:nvPr/>
          </p:nvSpPr>
          <p:spPr>
            <a:xfrm>
              <a:off x="1923599" y="2775192"/>
              <a:ext cx="258380" cy="968926"/>
            </a:xfrm>
            <a:custGeom>
              <a:avLst/>
              <a:gdLst/>
              <a:rect l="0" t="0" r="0" b="0"/>
              <a:pathLst>
                <a:path>
                  <a:moveTo>
                    <a:pt x="0" y="0"/>
                  </a:moveTo>
                  <a:lnTo>
                    <a:pt x="0" y="968926"/>
                  </a:lnTo>
                  <a:lnTo>
                    <a:pt x="258380" y="968926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2181980" y="3098167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이성의 도움 </a:t>
              </a:r>
              <a:r>
                <a:rPr lang="en-US" altLang="ko-KR" sz="2000"/>
                <a:t>– </a:t>
              </a:r>
              <a:r>
                <a:rPr lang="ko-KR" altLang="en-US" sz="2000"/>
                <a:t>전통적 교리고수</a:t>
              </a:r>
              <a:endParaRPr lang="ko-KR" altLang="en-US" sz="2000"/>
            </a:p>
          </p:txBody>
        </p:sp>
        <p:sp>
          <p:nvSpPr>
            <p:cNvPr id="5" name="자유형 4"/>
            <p:cNvSpPr/>
            <p:nvPr/>
          </p:nvSpPr>
          <p:spPr>
            <a:xfrm>
              <a:off x="1923599" y="2775192"/>
              <a:ext cx="258380" cy="2583805"/>
            </a:xfrm>
            <a:custGeom>
              <a:avLst/>
              <a:gdLst/>
              <a:rect l="0" t="0" r="0" b="0"/>
              <a:pathLst>
                <a:path>
                  <a:moveTo>
                    <a:pt x="0" y="0"/>
                  </a:moveTo>
                  <a:lnTo>
                    <a:pt x="0" y="2583805"/>
                  </a:lnTo>
                  <a:lnTo>
                    <a:pt x="258380" y="2583805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2181980" y="4713045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기독교 교리를 폭 넓게 인정 </a:t>
              </a:r>
              <a:endParaRPr lang="ko-KR" altLang="en-US" sz="2000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4894975" y="1483289"/>
              <a:ext cx="2583805" cy="129190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5725" tIns="57150" rIns="85725" bIns="57150" anchor="ctr" anchorCtr="0">
              <a:noAutofit/>
            </a:bodyPr>
            <a:lstStyle/>
            <a:p>
              <a:pPr lvl="0" algn="ctr" defTabSz="2000249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500"/>
                <a:t>신지학 </a:t>
              </a:r>
              <a:endParaRPr lang="ko-KR" altLang="en-US" sz="4500"/>
            </a:p>
          </p:txBody>
        </p:sp>
        <p:sp>
          <p:nvSpPr>
            <p:cNvPr id="8" name="자유형 7"/>
            <p:cNvSpPr/>
            <p:nvPr/>
          </p:nvSpPr>
          <p:spPr>
            <a:xfrm>
              <a:off x="5153356" y="2775192"/>
              <a:ext cx="258380" cy="968926"/>
            </a:xfrm>
            <a:custGeom>
              <a:avLst/>
              <a:gdLst/>
              <a:rect l="0" t="0" r="0" b="0"/>
              <a:pathLst>
                <a:path>
                  <a:moveTo>
                    <a:pt x="0" y="0"/>
                  </a:moveTo>
                  <a:lnTo>
                    <a:pt x="0" y="968926"/>
                  </a:lnTo>
                  <a:lnTo>
                    <a:pt x="258380" y="968926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5411736" y="3098167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교리에 대한 </a:t>
              </a:r>
              <a:endParaRPr lang="ko-KR" altLang="en-US" sz="2000"/>
            </a:p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의식적 비판 </a:t>
              </a:r>
              <a:endParaRPr lang="ko-KR" altLang="en-US" sz="2000"/>
            </a:p>
          </p:txBody>
        </p:sp>
        <p:sp>
          <p:nvSpPr>
            <p:cNvPr id="10" name="자유형 9"/>
            <p:cNvSpPr/>
            <p:nvPr/>
          </p:nvSpPr>
          <p:spPr>
            <a:xfrm>
              <a:off x="5153356" y="2775192"/>
              <a:ext cx="258380" cy="2583805"/>
            </a:xfrm>
            <a:custGeom>
              <a:avLst/>
              <a:gdLst/>
              <a:rect l="0" t="0" r="0" b="0"/>
              <a:pathLst>
                <a:path>
                  <a:moveTo>
                    <a:pt x="0" y="0"/>
                  </a:moveTo>
                  <a:lnTo>
                    <a:pt x="0" y="2583805"/>
                  </a:lnTo>
                  <a:lnTo>
                    <a:pt x="258380" y="2583805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5411736" y="4713045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인간의 감정 </a:t>
              </a:r>
              <a:endParaRPr lang="ko-KR" altLang="en-US" sz="2000"/>
            </a:p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도덕적 의식 </a:t>
              </a:r>
              <a:endParaRPr lang="ko-KR" altLang="en-US" sz="20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>
            <a:normAutofit lnSpcReduction="0"/>
          </a:bodyPr>
          <a:lstStyle/>
          <a:p>
            <a:pPr lvl="0"/>
            <a:r>
              <a:rPr lang="ko-KR" altLang="en-US"/>
              <a:t>볼프주의와 신지학 비교 </a:t>
            </a:r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이신론의 성장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Aft>
                <a:spcPct val="0"/>
              </a:spcAft>
              <a:buAutoNum type="arabicPeriod"/>
            </a:pPr>
            <a:r>
              <a:rPr lang="ko-KR" altLang="en-US"/>
              <a:t>로크 </a:t>
            </a:r>
            <a:r>
              <a:rPr lang="en-US" altLang="ko-KR"/>
              <a:t>&lt;</a:t>
            </a:r>
            <a:r>
              <a:rPr lang="ko-KR" altLang="en-US"/>
              <a:t>그리스도교 신앙의 합리성</a:t>
            </a:r>
            <a:r>
              <a:rPr lang="en-US" altLang="ko-KR"/>
              <a:t>&gt; </a:t>
            </a:r>
            <a:endParaRPr lang="en-US" altLang="ko-KR"/>
          </a:p>
          <a:p>
            <a:pPr marL="514350" indent="-514350">
              <a:spcBef>
                <a:spcPct val="16000"/>
              </a:spcBef>
              <a:spcAft>
                <a:spcPct val="0"/>
              </a:spcAft>
              <a:buAutoNum type="arabicPeriod"/>
            </a:pPr>
            <a:r>
              <a:rPr lang="ko-KR" altLang="en-US"/>
              <a:t>틴달 </a:t>
            </a:r>
            <a:r>
              <a:rPr lang="en-US" altLang="ko-KR"/>
              <a:t>&lt; </a:t>
            </a:r>
            <a:r>
              <a:rPr lang="ko-KR" altLang="en-US"/>
              <a:t>창조만큼 오래된 그리스도교</a:t>
            </a:r>
            <a:r>
              <a:rPr lang="en-US" altLang="ko-KR"/>
              <a:t>&gt; 1730 </a:t>
            </a:r>
            <a:endParaRPr lang="en-US" altLang="ko-KR"/>
          </a:p>
          <a:p>
            <a:pPr marL="514350" indent="-514350">
              <a:spcBef>
                <a:spcPct val="16000"/>
              </a:spcBef>
              <a:spcAft>
                <a:spcPct val="0"/>
              </a:spcAft>
              <a:buAutoNum type="arabicParenR"/>
            </a:pPr>
            <a:r>
              <a:rPr lang="ko-KR" altLang="en-US"/>
              <a:t>이성에 바탕을 둔 자연종교 </a:t>
            </a:r>
            <a:endParaRPr lang="ko-KR" altLang="en-US"/>
          </a:p>
          <a:p>
            <a:pPr marL="514350" indent="-514350">
              <a:spcBef>
                <a:spcPct val="16000"/>
              </a:spcBef>
              <a:spcAft>
                <a:spcPct val="0"/>
              </a:spcAft>
              <a:buAutoNum type="arabicParenR"/>
            </a:pPr>
            <a:r>
              <a:rPr lang="ko-KR" altLang="en-US"/>
              <a:t>기독교에는 새로운 계시는 없다</a:t>
            </a:r>
            <a:r>
              <a:rPr lang="en-US" altLang="ko-KR"/>
              <a:t>. </a:t>
            </a:r>
            <a:endParaRPr lang="en-US" altLang="ko-KR"/>
          </a:p>
          <a:p>
            <a:pPr marL="514350" indent="-514350">
              <a:spcBef>
                <a:spcPct val="16000"/>
              </a:spcBef>
              <a:spcAft>
                <a:spcPct val="0"/>
              </a:spcAft>
              <a:buNone/>
            </a:pPr>
            <a:r>
              <a:rPr lang="en-US" altLang="ko-KR"/>
              <a:t>&lt;-&gt; </a:t>
            </a:r>
            <a:r>
              <a:rPr lang="ko-KR" altLang="en-US"/>
              <a:t>윌리엄 로 </a:t>
            </a:r>
            <a:r>
              <a:rPr lang="en-US" altLang="ko-KR"/>
              <a:t>&lt;</a:t>
            </a:r>
            <a:r>
              <a:rPr lang="ko-KR" altLang="en-US"/>
              <a:t>이성론</a:t>
            </a:r>
            <a:r>
              <a:rPr lang="en-US" altLang="ko-KR"/>
              <a:t>&gt; </a:t>
            </a:r>
            <a:r>
              <a:rPr lang="ko-KR" altLang="en-US"/>
              <a:t> </a:t>
            </a:r>
            <a:endParaRPr lang="ko-KR" altLang="en-US"/>
          </a:p>
          <a:p>
            <a:pPr marL="514350" indent="-514350">
              <a:spcBef>
                <a:spcPct val="16000"/>
              </a:spcBef>
              <a:buNone/>
            </a:pPr>
            <a:r>
              <a:rPr lang="en-US" altLang="ko-KR"/>
              <a:t>* </a:t>
            </a:r>
            <a:r>
              <a:rPr lang="ko-KR" altLang="en-US"/>
              <a:t>이신론의 약점 </a:t>
            </a:r>
            <a:r>
              <a:rPr lang="en-US" altLang="ko-KR"/>
              <a:t>– </a:t>
            </a:r>
            <a:r>
              <a:rPr lang="ko-KR" altLang="en-US"/>
              <a:t>역사관 부재</a:t>
            </a:r>
            <a:r>
              <a:rPr lang="en-US" altLang="ko-KR"/>
              <a:t>, </a:t>
            </a:r>
            <a:r>
              <a:rPr lang="ko-KR" altLang="en-US"/>
              <a:t>기독교 교리의 단순화 </a:t>
            </a:r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 rot="0">
            <a:off x="172662" y="1370405"/>
            <a:ext cx="8395782" cy="4117190"/>
            <a:chOff x="172712" y="1412101"/>
            <a:chExt cx="8395782" cy="4117190"/>
          </a:xfrm>
        </p:grpSpPr>
        <p:sp>
          <p:nvSpPr>
            <p:cNvPr id="2" name="갈매기형 수장 1"/>
            <p:cNvSpPr/>
            <p:nvPr/>
          </p:nvSpPr>
          <p:spPr>
            <a:xfrm rot="21417856">
              <a:off x="172712" y="1412101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3969" tIns="13969" rIns="13969" bIns="13969" anchor="ctr" anchorCtr="0">
              <a:noAutofit/>
            </a:bodyPr>
            <a:lstStyle/>
            <a:p>
              <a:pPr lvl="0" algn="ctr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200"/>
                <a:t>명예혁명</a:t>
              </a:r>
              <a:endParaRPr lang="ko-KR" altLang="en-US" sz="2200"/>
            </a:p>
          </p:txBody>
        </p:sp>
        <p:sp>
          <p:nvSpPr>
            <p:cNvPr id="3" name="양쪽 모서리가 둥근 사각형 2"/>
            <p:cNvSpPr/>
            <p:nvPr/>
          </p:nvSpPr>
          <p:spPr>
            <a:xfrm rot="21595444">
              <a:off x="1619723" y="1518789"/>
              <a:ext cx="6948771" cy="1118122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9568" tIns="8890" rIns="8890" bIns="8890" anchor="ctr" anchorCtr="0">
              <a:noAutofit/>
            </a:bodyPr>
            <a:lstStyle/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왕은 군림하지만 통치하지 않는다</a:t>
              </a:r>
              <a:r>
                <a:rPr lang="en-US" altLang="ko-KR" sz="1400"/>
                <a:t>. – </a:t>
              </a:r>
              <a:r>
                <a:rPr lang="ko-KR" altLang="en-US" sz="1400"/>
                <a:t>입헌군주국 </a:t>
              </a:r>
              <a:r>
                <a:rPr lang="en-US" altLang="ko-KR" sz="1400"/>
                <a:t> </a:t>
              </a:r>
              <a:endParaRPr lang="en-US" altLang="ko-KR" sz="1400"/>
            </a:p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사회계약설과 이권분립론 </a:t>
              </a:r>
              <a:endParaRPr lang="ko-KR" altLang="en-US" sz="1400"/>
            </a:p>
          </p:txBody>
        </p:sp>
        <p:sp>
          <p:nvSpPr>
            <p:cNvPr id="4" name="갈매기형 수장 3"/>
            <p:cNvSpPr/>
            <p:nvPr/>
          </p:nvSpPr>
          <p:spPr>
            <a:xfrm rot="21417856">
              <a:off x="172712" y="2855851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3969" tIns="13969" rIns="13969" bIns="13969" anchor="ctr" anchorCtr="0">
              <a:noAutofit/>
            </a:bodyPr>
            <a:lstStyle/>
            <a:p>
              <a:pPr lvl="0" algn="ctr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200"/>
                <a:t>종교관용</a:t>
              </a:r>
              <a:endParaRPr lang="ko-KR" altLang="en-US" sz="2200"/>
            </a:p>
          </p:txBody>
        </p:sp>
        <p:sp>
          <p:nvSpPr>
            <p:cNvPr id="5" name="양쪽 모서리가 둥근 사각형 4"/>
            <p:cNvSpPr/>
            <p:nvPr/>
          </p:nvSpPr>
          <p:spPr>
            <a:xfrm>
              <a:off x="1619671" y="2834933"/>
              <a:ext cx="6948772" cy="1188132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9568" tIns="8890" rIns="8890" bIns="8890" anchor="ctr" anchorCtr="0">
              <a:noAutofit/>
            </a:bodyPr>
            <a:lstStyle/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완전한 종교적 자유는 아니다</a:t>
              </a:r>
              <a:r>
                <a:rPr lang="en-US" altLang="ko-KR" sz="1400"/>
                <a:t>. </a:t>
              </a:r>
              <a:r>
                <a:rPr lang="ko-KR" altLang="en-US" sz="1400"/>
                <a:t>비국교도에게 예배드릴 수 있는 자유</a:t>
              </a:r>
              <a:endParaRPr lang="ko-KR" altLang="en-US" sz="1400"/>
            </a:p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십일조는 영국국교회에</a:t>
              </a:r>
              <a:r>
                <a:rPr lang="en-US" altLang="ko-KR" sz="1400"/>
                <a:t>, </a:t>
              </a:r>
              <a:r>
                <a:rPr lang="ko-KR" altLang="en-US" sz="1400"/>
                <a:t>교육기관은 영국국교회의 전유물 등 제한</a:t>
              </a:r>
              <a:endParaRPr lang="ko-KR" altLang="en-US" sz="1400"/>
            </a:p>
          </p:txBody>
        </p:sp>
        <p:sp>
          <p:nvSpPr>
            <p:cNvPr id="6" name="갈매기형 수장 5"/>
            <p:cNvSpPr/>
            <p:nvPr/>
          </p:nvSpPr>
          <p:spPr>
            <a:xfrm rot="21417856">
              <a:off x="172712" y="4299600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3969" tIns="13969" rIns="13969" bIns="13969" anchor="ctr" anchorCtr="0">
              <a:noAutofit/>
            </a:bodyPr>
            <a:lstStyle/>
            <a:p>
              <a:pPr lvl="0" algn="ctr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200"/>
                <a:t>자연종교</a:t>
              </a:r>
              <a:endParaRPr lang="ko-KR" altLang="en-US" sz="2200"/>
            </a:p>
          </p:txBody>
        </p:sp>
        <p:sp>
          <p:nvSpPr>
            <p:cNvPr id="7" name="양쪽 모서리가 둥근 사각형 6"/>
            <p:cNvSpPr/>
            <p:nvPr/>
          </p:nvSpPr>
          <p:spPr>
            <a:xfrm>
              <a:off x="1619672" y="4293096"/>
              <a:ext cx="6907833" cy="1236195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9568" tIns="8890" rIns="8890" bIns="8890" anchor="ctr" anchorCtr="0">
              <a:noAutofit/>
            </a:bodyPr>
            <a:lstStyle/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역사에는 다양한 종교가 존재한다</a:t>
              </a:r>
              <a:r>
                <a:rPr lang="en-US" altLang="ko-KR" sz="1400"/>
                <a:t>. </a:t>
              </a:r>
              <a:r>
                <a:rPr lang="ko-KR" altLang="en-US" sz="1400"/>
                <a:t>그러므로 종의일치에 근거한 신존재증명 불가능</a:t>
              </a:r>
              <a:endParaRPr lang="ko-KR" altLang="en-US" sz="1400"/>
            </a:p>
            <a:p>
              <a:pPr marL="114300" lvl="1" indent="-114300" algn="l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400"/>
                <a:t>이성 의존 </a:t>
              </a:r>
              <a:r>
                <a:rPr lang="en-US" altLang="ko-KR" sz="1400"/>
                <a:t>– </a:t>
              </a:r>
              <a:r>
                <a:rPr lang="ko-KR" altLang="en-US" sz="1400"/>
                <a:t>기독교의 자연종교의 가까운 것은 예수의 가르침</a:t>
              </a:r>
              <a:r>
                <a:rPr lang="en-US" altLang="ko-KR" sz="1400"/>
                <a:t>: </a:t>
              </a:r>
              <a:r>
                <a:rPr lang="ko-KR" altLang="en-US" sz="1400"/>
                <a:t>황금률</a:t>
              </a:r>
              <a:r>
                <a:rPr lang="en-US" altLang="ko-KR" sz="1400"/>
                <a:t>, </a:t>
              </a:r>
              <a:r>
                <a:rPr lang="ko-KR" altLang="en-US" sz="1400"/>
                <a:t>산상수훈</a:t>
              </a:r>
              <a:r>
                <a:rPr lang="en-US" altLang="ko-KR" sz="1400"/>
                <a:t>, </a:t>
              </a:r>
              <a:r>
                <a:rPr lang="ko-KR" altLang="en-US" sz="1400"/>
                <a:t>화해</a:t>
              </a:r>
              <a:endParaRPr lang="ko-KR" altLang="en-US" sz="1400"/>
            </a:p>
          </p:txBody>
        </p:sp>
      </p:grpSp>
      <p:sp>
        <p:nvSpPr>
          <p:cNvPr id="3" name="직사각형 2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/>
            <a:r>
              <a:rPr lang="ko-KR" altLang="en-US"/>
              <a:t>존 로크 </a:t>
            </a:r>
            <a:r>
              <a:rPr lang="en-US" altLang="ko-KR"/>
              <a:t>(John Loke, 1632-1704)</a:t>
            </a:r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 rotWithShape="1">
          <a:blip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korea</ep:Company>
  <ep:TotalTime>0</ep:TotalTime>
  <ep:HyperlinkBase/>
  <ep:Application>Hancom Office Hanshow 2010</ep:Application>
  <ep:AppVersion>8.5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category/>
  <cp:contentStatus/>
  <dcterms:created xsi:type="dcterms:W3CDTF">2013-11-05T03:24:10.000</dcterms:created>
  <dc:creator>user</dc:creator>
  <dc:description/>
  <cp:keywords/>
  <cp:lastModifiedBy>Shinhye</cp:lastModifiedBy>
  <dcterms:modified xsi:type="dcterms:W3CDTF">2015-09-15T00:58:38.053</dcterms:modified>
  <cp:revision>24</cp:revision>
  <dc:subject/>
  <dc:title>근현대교회사 </dc:title>
</cp:coreProperties>
</file>