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307" r:id="rId38"/>
    <p:sldId id="308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98FBD-BE13-4376-AD2E-4DDDC68313B0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FECC5-7E22-4785-ADF0-B242997B16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FECC5-7E22-4785-ADF0-B242997B1630}" type="slidenum">
              <a:rPr lang="ko-KR" altLang="en-US" smtClean="0"/>
              <a:pPr/>
              <a:t>45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FECC5-7E22-4785-ADF0-B242997B1630}" type="slidenum">
              <a:rPr lang="ko-KR" altLang="en-US" smtClean="0"/>
              <a:pPr/>
              <a:t>50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FECC5-7E22-4785-ADF0-B242997B1630}" type="slidenum">
              <a:rPr lang="ko-KR" altLang="en-US" smtClean="0"/>
              <a:pPr/>
              <a:t>51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1D67943-539F-46A4-A01C-1A4B516520B3}" type="datetimeFigureOut">
              <a:rPr lang="ko-KR" altLang="en-US" smtClean="0"/>
              <a:pPr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B2CA1F1-9D59-49EA-BA90-A311D1557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ko-KR" altLang="en-US" dirty="0" smtClean="0"/>
              <a:t>교육복지우선지원사업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1600" dirty="0" smtClean="0"/>
              <a:t>                                               </a:t>
            </a:r>
            <a:br>
              <a:rPr lang="en-US" altLang="ko-KR" sz="1600" dirty="0" smtClean="0"/>
            </a:b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>    </a:t>
            </a:r>
            <a:r>
              <a:rPr lang="ko-KR" altLang="en-US" sz="1600" dirty="0" smtClean="0"/>
              <a:t>박경진</a:t>
            </a:r>
            <a:endParaRPr lang="ko-KR" altLang="en-US" sz="1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추진배경  및 경과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◦ 교육복지우선지원사업 운영</a:t>
            </a:r>
            <a:endParaRPr lang="en-US" altLang="ko-KR" dirty="0" smtClean="0"/>
          </a:p>
          <a:p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- 2012</a:t>
            </a:r>
            <a:r>
              <a:rPr lang="ko-KR" altLang="en-US" dirty="0" smtClean="0"/>
              <a:t>년도 사업 세부추진계획 수립</a:t>
            </a:r>
            <a:r>
              <a:rPr lang="en-US" altLang="ko-KR" dirty="0" smtClean="0"/>
              <a:t>(’12.2.22)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사업학교 확대 </a:t>
            </a:r>
            <a:r>
              <a:rPr lang="en-US" altLang="ko-KR" dirty="0" smtClean="0"/>
              <a:t>: 320</a:t>
            </a:r>
            <a:r>
              <a:rPr lang="ko-KR" altLang="en-US" dirty="0" smtClean="0"/>
              <a:t>개교</a:t>
            </a:r>
            <a:r>
              <a:rPr lang="en-US" altLang="ko-KR" dirty="0" smtClean="0"/>
              <a:t>(</a:t>
            </a:r>
            <a:r>
              <a:rPr lang="ko-KR" altLang="en-US" dirty="0" smtClean="0"/>
              <a:t>유</a:t>
            </a:r>
            <a:r>
              <a:rPr lang="en-US" altLang="ko-KR" dirty="0" smtClean="0"/>
              <a:t>3, </a:t>
            </a:r>
            <a:r>
              <a:rPr lang="ko-KR" altLang="en-US" dirty="0" smtClean="0"/>
              <a:t>초</a:t>
            </a:r>
            <a:r>
              <a:rPr lang="en-US" altLang="ko-KR" dirty="0" smtClean="0"/>
              <a:t>201, </a:t>
            </a:r>
            <a:r>
              <a:rPr lang="ko-KR" altLang="en-US" dirty="0" smtClean="0"/>
              <a:t>중</a:t>
            </a:r>
            <a:r>
              <a:rPr lang="en-US" altLang="ko-KR" dirty="0" smtClean="0"/>
              <a:t>116)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사업대상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775191"/>
            <a:ext cx="8643998" cy="4625609"/>
          </a:xfrm>
        </p:spPr>
        <p:txBody>
          <a:bodyPr/>
          <a:lstStyle/>
          <a:p>
            <a:pPr>
              <a:buNone/>
            </a:pPr>
            <a:r>
              <a:rPr lang="ko-KR" altLang="en-US" b="1" dirty="0" smtClean="0"/>
              <a:t>가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사업대상지역 및 </a:t>
            </a:r>
            <a:r>
              <a:rPr lang="ko-KR" altLang="en-US" b="1" dirty="0" err="1" smtClean="0"/>
              <a:t>학교급</a:t>
            </a:r>
            <a:endParaRPr lang="en-US" altLang="ko-KR" b="1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대구광역시 일반자치구</a:t>
            </a:r>
            <a:r>
              <a:rPr lang="en-US" altLang="ko-KR" dirty="0" smtClean="0"/>
              <a:t>(</a:t>
            </a:r>
            <a:r>
              <a:rPr lang="ko-KR" altLang="en-US" dirty="0" smtClean="0"/>
              <a:t>동구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남구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북구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수성구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달서구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달성군 </a:t>
            </a:r>
            <a:r>
              <a:rPr lang="ko-KR" altLang="en-US" dirty="0" err="1" smtClean="0"/>
              <a:t>읍지역</a:t>
            </a:r>
            <a:r>
              <a:rPr lang="ko-KR" altLang="en-US" dirty="0" smtClean="0"/>
              <a:t> 소재 저소득층 밀집 초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중학교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사립초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국립 </a:t>
            </a:r>
            <a:r>
              <a:rPr lang="ko-KR" altLang="en-US" dirty="0" err="1" smtClean="0"/>
              <a:t>초ㆍ중</a:t>
            </a:r>
            <a:r>
              <a:rPr lang="ko-KR" altLang="en-US" dirty="0" smtClean="0"/>
              <a:t> 제외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달성군 </a:t>
            </a:r>
            <a:r>
              <a:rPr lang="ko-KR" altLang="en-US" dirty="0" err="1" smtClean="0"/>
              <a:t>면지역</a:t>
            </a:r>
            <a:r>
              <a:rPr lang="ko-KR" altLang="en-US" dirty="0" smtClean="0"/>
              <a:t> 소재 </a:t>
            </a:r>
            <a:r>
              <a:rPr lang="ko-KR" altLang="en-US" dirty="0" err="1" smtClean="0"/>
              <a:t>용계초등학교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사업기간이 종료되지 않은 유치원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사업대상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75191"/>
            <a:ext cx="8929718" cy="5082809"/>
          </a:xfrm>
        </p:spPr>
        <p:txBody>
          <a:bodyPr>
            <a:normAutofit/>
          </a:bodyPr>
          <a:lstStyle/>
          <a:p>
            <a:r>
              <a:rPr lang="ko-KR" altLang="en-US" b="1" dirty="0" smtClean="0"/>
              <a:t>나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사업대상 학생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교육복지우선지원사업 관리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운영에 관한 규정 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조</a:t>
            </a:r>
          </a:p>
          <a:p>
            <a:pPr>
              <a:buNone/>
            </a:pPr>
            <a:r>
              <a:rPr lang="ko-KR" altLang="en-US" dirty="0" smtClean="0"/>
              <a:t>◦「국민기초생활 </a:t>
            </a:r>
            <a:r>
              <a:rPr lang="ko-KR" altLang="en-US" dirty="0" err="1" smtClean="0"/>
              <a:t>보장법</a:t>
            </a:r>
            <a:r>
              <a:rPr lang="ko-KR" altLang="en-US" dirty="0" smtClean="0"/>
              <a:t>」제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호에 따른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   </a:t>
            </a:r>
            <a:r>
              <a:rPr lang="ko-KR" altLang="en-US" dirty="0" err="1" smtClean="0">
                <a:solidFill>
                  <a:srgbClr val="FF0000"/>
                </a:solidFill>
              </a:rPr>
              <a:t>기초생활수급권자</a:t>
            </a:r>
            <a:r>
              <a:rPr lang="ko-KR" altLang="en-US" dirty="0" smtClean="0">
                <a:solidFill>
                  <a:srgbClr val="FF0000"/>
                </a:solidFill>
              </a:rPr>
              <a:t> 자녀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◦「국민기초생활 </a:t>
            </a:r>
            <a:r>
              <a:rPr lang="ko-KR" altLang="en-US" dirty="0" err="1" smtClean="0"/>
              <a:t>보장법</a:t>
            </a:r>
            <a:r>
              <a:rPr lang="ko-KR" altLang="en-US" dirty="0" smtClean="0"/>
              <a:t>」제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조제</a:t>
            </a:r>
            <a:r>
              <a:rPr lang="en-US" altLang="ko-KR" dirty="0" smtClean="0"/>
              <a:t>11</a:t>
            </a:r>
            <a:r>
              <a:rPr lang="ko-KR" altLang="en-US" dirty="0" smtClean="0"/>
              <a:t>호에 따른 </a:t>
            </a:r>
            <a:r>
              <a:rPr lang="ko-KR" altLang="en-US" dirty="0" err="1" smtClean="0">
                <a:solidFill>
                  <a:srgbClr val="FF0000"/>
                </a:solidFill>
              </a:rPr>
              <a:t>차상위계층의</a:t>
            </a:r>
            <a:r>
              <a:rPr lang="ko-KR" altLang="en-US" dirty="0" smtClean="0">
                <a:solidFill>
                  <a:srgbClr val="FF0000"/>
                </a:solidFill>
              </a:rPr>
              <a:t> 자녀</a:t>
            </a:r>
          </a:p>
          <a:p>
            <a:pPr>
              <a:buNone/>
            </a:pPr>
            <a:r>
              <a:rPr lang="ko-KR" altLang="en-US" dirty="0" smtClean="0"/>
              <a:t>◦「</a:t>
            </a:r>
            <a:r>
              <a:rPr lang="ko-KR" altLang="en-US" dirty="0" err="1" smtClean="0"/>
              <a:t>한부모가족지원법</a:t>
            </a:r>
            <a:r>
              <a:rPr lang="ko-KR" altLang="en-US" dirty="0" smtClean="0"/>
              <a:t>」제</a:t>
            </a:r>
            <a:r>
              <a:rPr lang="en-US" altLang="ko-KR" dirty="0" smtClean="0"/>
              <a:t>5</a:t>
            </a:r>
            <a:r>
              <a:rPr lang="ko-KR" altLang="en-US" dirty="0" smtClean="0"/>
              <a:t>조에 따른 보호대상자인 </a:t>
            </a:r>
            <a:r>
              <a:rPr lang="ko-KR" altLang="en-US" dirty="0" err="1" smtClean="0">
                <a:solidFill>
                  <a:srgbClr val="FF0000"/>
                </a:solidFill>
              </a:rPr>
              <a:t>한부모가족의</a:t>
            </a:r>
            <a:r>
              <a:rPr lang="ko-KR" altLang="en-US" dirty="0" smtClean="0">
                <a:solidFill>
                  <a:srgbClr val="FF0000"/>
                </a:solidFill>
              </a:rPr>
              <a:t> 자녀</a:t>
            </a:r>
          </a:p>
          <a:p>
            <a:pPr>
              <a:buNone/>
            </a:pPr>
            <a:r>
              <a:rPr lang="ko-KR" altLang="en-US" dirty="0" smtClean="0"/>
              <a:t>◦「</a:t>
            </a:r>
            <a:r>
              <a:rPr lang="ko-KR" altLang="en-US" dirty="0" smtClean="0">
                <a:solidFill>
                  <a:srgbClr val="FF0000"/>
                </a:solidFill>
              </a:rPr>
              <a:t>북한이탈주민의 보호 및 정착지원에 관한 법률</a:t>
            </a:r>
            <a:r>
              <a:rPr lang="ko-KR" altLang="en-US" dirty="0" smtClean="0"/>
              <a:t>」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호에 따른 보호대상자의 자녀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사업대상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◦「다문화가족지원법」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호에 따른 </a:t>
            </a:r>
            <a:r>
              <a:rPr lang="ko-KR" altLang="en-US" dirty="0" smtClean="0">
                <a:solidFill>
                  <a:srgbClr val="FF0000"/>
                </a:solidFill>
              </a:rPr>
              <a:t>다문화가족의 자녀</a:t>
            </a:r>
          </a:p>
          <a:p>
            <a:pPr>
              <a:buNone/>
            </a:pPr>
            <a:r>
              <a:rPr lang="ko-KR" altLang="en-US" dirty="0" smtClean="0"/>
              <a:t>◦「장애인 등에 대한 특수교육법」 제</a:t>
            </a:r>
            <a:r>
              <a:rPr lang="en-US" altLang="ko-KR" dirty="0" smtClean="0"/>
              <a:t>15</a:t>
            </a:r>
            <a:r>
              <a:rPr lang="ko-KR" altLang="en-US" dirty="0" smtClean="0"/>
              <a:t>조에 따른 </a:t>
            </a:r>
            <a:r>
              <a:rPr lang="ko-KR" altLang="en-US" dirty="0" smtClean="0">
                <a:solidFill>
                  <a:srgbClr val="FF0000"/>
                </a:solidFill>
              </a:rPr>
              <a:t>특수교육대상자</a:t>
            </a:r>
          </a:p>
          <a:p>
            <a:pPr>
              <a:buNone/>
            </a:pPr>
            <a:r>
              <a:rPr lang="ko-KR" altLang="en-US" dirty="0" smtClean="0"/>
              <a:t>◦ 기타 교육상 지원이 필요한 사람의 자녀</a:t>
            </a:r>
            <a:r>
              <a:rPr lang="en-US" altLang="ko-KR" dirty="0" smtClean="0"/>
              <a:t>(</a:t>
            </a:r>
            <a:r>
              <a:rPr lang="ko-KR" altLang="en-US" dirty="0" smtClean="0"/>
              <a:t>교육감 지정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최저생계비 건강보험료</a:t>
            </a:r>
            <a:r>
              <a:rPr lang="en-US" altLang="ko-KR" dirty="0" smtClean="0"/>
              <a:t>120%</a:t>
            </a:r>
            <a:r>
              <a:rPr lang="ko-KR" altLang="en-US" dirty="0" smtClean="0"/>
              <a:t>이하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자치단체 </a:t>
            </a:r>
            <a:r>
              <a:rPr lang="ko-KR" altLang="en-US" dirty="0" err="1" smtClean="0"/>
              <a:t>석식지원</a:t>
            </a:r>
            <a:r>
              <a:rPr lang="ko-KR" altLang="en-US" dirty="0" smtClean="0"/>
              <a:t> 및 난치병 학생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사업대상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r>
              <a:rPr lang="ko-KR" altLang="en-US" dirty="0" smtClean="0"/>
              <a:t>결손가정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근로능력 상실가정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실직가정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조손가정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빈곤가정 자녀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기초학력 미달학생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학교부적응 학생 등 </a:t>
            </a:r>
            <a:r>
              <a:rPr lang="ko-KR" altLang="en-US" dirty="0" smtClean="0">
                <a:solidFill>
                  <a:srgbClr val="FF0000"/>
                </a:solidFill>
              </a:rPr>
              <a:t>담임교사가 추천하는 교육취약계층 학생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ko-KR" altLang="en-US" dirty="0" smtClean="0"/>
          </a:p>
          <a:p>
            <a:r>
              <a:rPr lang="en-US" altLang="ko-KR" dirty="0" smtClean="0"/>
              <a:t>※ </a:t>
            </a:r>
            <a:r>
              <a:rPr lang="ko-KR" altLang="en-US" dirty="0" smtClean="0"/>
              <a:t>담임교사가 추천하는 학생 선정기준 자체 마련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685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/>
              <a:t>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목표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◦ </a:t>
            </a:r>
            <a:r>
              <a:rPr lang="ko-KR" altLang="en-US" dirty="0" smtClean="0">
                <a:solidFill>
                  <a:srgbClr val="FF0000"/>
                </a:solidFill>
              </a:rPr>
              <a:t>교육취약 아동</a:t>
            </a:r>
            <a:r>
              <a:rPr lang="en-US" altLang="ko-KR" dirty="0" smtClean="0">
                <a:solidFill>
                  <a:srgbClr val="FF0000"/>
                </a:solidFill>
              </a:rPr>
              <a:t>․</a:t>
            </a:r>
            <a:r>
              <a:rPr lang="ko-KR" altLang="en-US" dirty="0" smtClean="0">
                <a:solidFill>
                  <a:srgbClr val="FF0000"/>
                </a:solidFill>
              </a:rPr>
              <a:t>청소년의 학습결손 예방 및 치유를 통한 학력증진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학습에 대한 흥미와 학업성취가 낮은 학생들에게 개별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소집단</a:t>
            </a:r>
            <a:r>
              <a:rPr lang="en-US" altLang="ko-KR" dirty="0" smtClean="0"/>
              <a:t>․</a:t>
            </a:r>
            <a:r>
              <a:rPr lang="ko-KR" altLang="en-US" dirty="0" smtClean="0"/>
              <a:t>학급 단위의 학습지도를 적절하게 제공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학습에 대한 흥미 및 자기주도적 학습능력 제고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500034" y="5214950"/>
            <a:ext cx="3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◦ 교육취약 아동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청소년의 </a:t>
            </a:r>
            <a:r>
              <a:rPr lang="ko-KR" altLang="en-US" dirty="0" smtClean="0">
                <a:solidFill>
                  <a:srgbClr val="FF0000"/>
                </a:solidFill>
              </a:rPr>
              <a:t>건강한 신체 및 정서발달과 다양한 문화적 욕구 충족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-</a:t>
            </a:r>
            <a:r>
              <a:rPr lang="ko-KR" altLang="en-US" dirty="0" smtClean="0"/>
              <a:t>가정환경이 취약한 학생들에게 </a:t>
            </a:r>
            <a:r>
              <a:rPr lang="ko-KR" altLang="en-US" dirty="0" smtClean="0">
                <a:solidFill>
                  <a:srgbClr val="FF0000"/>
                </a:solidFill>
              </a:rPr>
              <a:t>급식 및 의료지원을 통해 건강한 신체발달 도모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문화활동 및 체험의 기회가 부족한 학생들에게 다양한 문화활동 프로그램을 제공함으로써 </a:t>
            </a:r>
            <a:r>
              <a:rPr lang="ko-KR" altLang="en-US" dirty="0" smtClean="0">
                <a:solidFill>
                  <a:srgbClr val="FF0000"/>
                </a:solidFill>
              </a:rPr>
              <a:t>특기신장 및 잠재력 계발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-  </a:t>
            </a:r>
            <a:r>
              <a:rPr lang="ko-KR" altLang="en-US" dirty="0" smtClean="0"/>
              <a:t>정서</a:t>
            </a:r>
            <a:r>
              <a:rPr lang="en-US" altLang="ko-KR" dirty="0" smtClean="0"/>
              <a:t>․</a:t>
            </a:r>
            <a:r>
              <a:rPr lang="ko-KR" altLang="en-US" dirty="0" smtClean="0"/>
              <a:t>행동 발달상의 문제를 극복할 수 있는 심리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정서계발 프로그램을 제공하고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</a:t>
            </a:r>
            <a:r>
              <a:rPr lang="ko-KR" altLang="en-US" dirty="0" smtClean="0">
                <a:solidFill>
                  <a:srgbClr val="FF0000"/>
                </a:solidFill>
              </a:rPr>
              <a:t>전문적인 진단과 치료프로그램을 제공</a:t>
            </a:r>
            <a:r>
              <a:rPr lang="ko-KR" altLang="en-US" dirty="0" smtClean="0"/>
              <a:t>함으로써 </a:t>
            </a:r>
            <a:r>
              <a:rPr lang="ko-KR" altLang="en-US" dirty="0" smtClean="0">
                <a:solidFill>
                  <a:srgbClr val="FF0000"/>
                </a:solidFill>
              </a:rPr>
              <a:t>정신건강 증진 및 안정적인 정서발달 유도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5191"/>
            <a:ext cx="8401080" cy="4625609"/>
          </a:xfrm>
        </p:spPr>
        <p:txBody>
          <a:bodyPr/>
          <a:lstStyle/>
          <a:p>
            <a:r>
              <a:rPr lang="ko-KR" altLang="en-US" dirty="0" smtClean="0"/>
              <a:t>◦ </a:t>
            </a:r>
            <a:r>
              <a:rPr lang="ko-KR" altLang="en-US" dirty="0" smtClean="0">
                <a:solidFill>
                  <a:srgbClr val="FF0000"/>
                </a:solidFill>
              </a:rPr>
              <a:t>가정</a:t>
            </a: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학교</a:t>
            </a: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지역사회 차원의 </a:t>
            </a:r>
            <a:r>
              <a:rPr lang="ko-KR" altLang="en-US" dirty="0" err="1" smtClean="0">
                <a:solidFill>
                  <a:srgbClr val="FF0000"/>
                </a:solidFill>
              </a:rPr>
              <a:t>지원망을</a:t>
            </a:r>
            <a:r>
              <a:rPr lang="ko-KR" altLang="en-US" dirty="0" smtClean="0">
                <a:solidFill>
                  <a:srgbClr val="FF0000"/>
                </a:solidFill>
              </a:rPr>
              <a:t> 구축</a:t>
            </a:r>
            <a:r>
              <a:rPr lang="ko-KR" altLang="en-US" dirty="0" smtClean="0"/>
              <a:t>하여 교육취약집단의 교육적 취약성에 대처함으로써 </a:t>
            </a:r>
            <a:r>
              <a:rPr lang="ko-KR" altLang="en-US" dirty="0" smtClean="0">
                <a:solidFill>
                  <a:srgbClr val="FF0000"/>
                </a:solidFill>
              </a:rPr>
              <a:t>교육격차 해소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b="1" dirty="0" smtClean="0"/>
              <a:t>나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전략</a:t>
            </a:r>
            <a:endParaRPr lang="en-US" altLang="ko-KR" b="1" dirty="0" smtClean="0"/>
          </a:p>
          <a:p>
            <a:pPr>
              <a:buNone/>
            </a:pPr>
            <a:endParaRPr lang="ko-KR" altLang="en-US" dirty="0" smtClean="0"/>
          </a:p>
          <a:p>
            <a:pPr marL="633222" indent="-514350">
              <a:buNone/>
            </a:pPr>
            <a:r>
              <a:rPr lang="en-US" altLang="ko-KR" b="1" dirty="0" smtClean="0"/>
              <a:t>1)  </a:t>
            </a:r>
            <a:r>
              <a:rPr lang="ko-KR" altLang="en-US" b="1" dirty="0" smtClean="0"/>
              <a:t>단계적 추진</a:t>
            </a:r>
            <a:endParaRPr lang="en-US" altLang="ko-KR" b="1" dirty="0" smtClean="0"/>
          </a:p>
          <a:p>
            <a:pPr marL="633222" indent="-514350">
              <a:buAutoNum type="arabicParenR"/>
            </a:pP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지역단위 교육복지시스템 구축</a:t>
            </a:r>
          </a:p>
          <a:p>
            <a:pPr>
              <a:buNone/>
            </a:pPr>
            <a:r>
              <a:rPr lang="en-US" altLang="ko-KR" dirty="0" smtClean="0"/>
              <a:t>- 2003</a:t>
            </a:r>
            <a:r>
              <a:rPr lang="ko-KR" altLang="en-US" dirty="0" smtClean="0"/>
              <a:t>년 서울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부산 시범사업 실시</a:t>
            </a:r>
          </a:p>
          <a:p>
            <a:pPr>
              <a:buNone/>
            </a:pPr>
            <a:r>
              <a:rPr lang="en-US" altLang="ko-KR" dirty="0" smtClean="0"/>
              <a:t>- 2005</a:t>
            </a:r>
            <a:r>
              <a:rPr lang="ko-KR" altLang="en-US" dirty="0" smtClean="0"/>
              <a:t>년 인구</a:t>
            </a:r>
            <a:r>
              <a:rPr lang="en-US" altLang="ko-KR" dirty="0" smtClean="0"/>
              <a:t>50</a:t>
            </a:r>
            <a:r>
              <a:rPr lang="ko-KR" altLang="en-US" dirty="0" smtClean="0"/>
              <a:t>만 이상 광역시로 확대</a:t>
            </a:r>
          </a:p>
          <a:p>
            <a:pPr>
              <a:buNone/>
            </a:pPr>
            <a:r>
              <a:rPr lang="en-US" altLang="ko-KR" dirty="0" smtClean="0"/>
              <a:t>- 2006</a:t>
            </a:r>
            <a:r>
              <a:rPr lang="ko-KR" altLang="en-US" dirty="0" smtClean="0"/>
              <a:t>년 인구</a:t>
            </a:r>
            <a:r>
              <a:rPr lang="en-US" altLang="ko-KR" dirty="0" smtClean="0"/>
              <a:t>25</a:t>
            </a:r>
            <a:r>
              <a:rPr lang="ko-KR" altLang="en-US" dirty="0" smtClean="0"/>
              <a:t>만 이상 중소도시로 확대</a:t>
            </a:r>
          </a:p>
          <a:p>
            <a:pPr>
              <a:buNone/>
            </a:pPr>
            <a:r>
              <a:rPr lang="en-US" altLang="ko-KR" dirty="0" smtClean="0"/>
              <a:t>- 2008</a:t>
            </a:r>
            <a:r>
              <a:rPr lang="ko-KR" altLang="en-US" dirty="0" smtClean="0"/>
              <a:t>년 인구제한 없이 </a:t>
            </a:r>
            <a:r>
              <a:rPr lang="ko-KR" altLang="en-US" dirty="0" err="1" smtClean="0"/>
              <a:t>시지역으로</a:t>
            </a:r>
            <a:r>
              <a:rPr lang="ko-KR" altLang="en-US" dirty="0" smtClean="0"/>
              <a:t> 확대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사업의 정의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" y="1775191"/>
            <a:ext cx="9144000" cy="5082809"/>
          </a:xfrm>
        </p:spPr>
        <p:txBody>
          <a:bodyPr/>
          <a:lstStyle/>
          <a:p>
            <a:r>
              <a:rPr lang="ko-KR" altLang="en-US" dirty="0" smtClean="0"/>
              <a:t>교육복지우선지원사업이란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 교육</a:t>
            </a:r>
            <a:r>
              <a:rPr lang="en-US" altLang="ko-KR" dirty="0" smtClean="0"/>
              <a:t>․</a:t>
            </a:r>
            <a:r>
              <a:rPr lang="ko-KR" altLang="en-US" dirty="0" smtClean="0"/>
              <a:t>문화적 여건이 상대적으로 열악한 저소득층 등 </a:t>
            </a:r>
            <a:r>
              <a:rPr lang="ko-KR" altLang="en-US" dirty="0" smtClean="0">
                <a:solidFill>
                  <a:srgbClr val="FF0000"/>
                </a:solidFill>
              </a:rPr>
              <a:t>교육취약계층 학생이 밀집한 학교를 대상으로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학교와 지역사회가 연계하여 </a:t>
            </a:r>
            <a:endParaRPr lang="en-US" altLang="ko-KR" dirty="0" smtClean="0"/>
          </a:p>
          <a:p>
            <a:r>
              <a:rPr lang="ko-KR" altLang="en-US" dirty="0" smtClean="0"/>
              <a:t>교육</a:t>
            </a:r>
            <a:r>
              <a:rPr lang="en-US" altLang="ko-KR" dirty="0" smtClean="0"/>
              <a:t>․</a:t>
            </a:r>
            <a:r>
              <a:rPr lang="ko-KR" altLang="en-US" dirty="0" smtClean="0"/>
              <a:t>문화</a:t>
            </a:r>
            <a:r>
              <a:rPr lang="en-US" altLang="ko-KR" dirty="0" smtClean="0"/>
              <a:t>․</a:t>
            </a:r>
            <a:r>
              <a:rPr lang="ko-KR" altLang="en-US" dirty="0" smtClean="0"/>
              <a:t>복지 등의 통합적인 지원을 함으로써 </a:t>
            </a:r>
            <a:endParaRPr lang="en-US" altLang="ko-KR" dirty="0" smtClean="0"/>
          </a:p>
          <a:p>
            <a:r>
              <a:rPr lang="ko-KR" altLang="en-US" dirty="0" smtClean="0"/>
              <a:t>교육취약계층 학생의 실질적인 교육기회를 보장하고 교육격차를 해소하려는 사업임</a:t>
            </a:r>
          </a:p>
          <a:p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142844" y="2857496"/>
            <a:ext cx="3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오른쪽 화살표 4"/>
          <p:cNvSpPr/>
          <p:nvPr/>
        </p:nvSpPr>
        <p:spPr>
          <a:xfrm>
            <a:off x="0" y="4286256"/>
            <a:ext cx="3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>
            <a:off x="0" y="4786322"/>
            <a:ext cx="3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>
            <a:off x="0" y="5286388"/>
            <a:ext cx="3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◦ 학교단위 교육복지시스템 구축</a:t>
            </a:r>
            <a:endParaRPr lang="en-US" altLang="ko-KR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- 2011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교과부</a:t>
            </a:r>
            <a:r>
              <a:rPr lang="ko-KR" altLang="en-US" dirty="0" smtClean="0"/>
              <a:t> 재정지원 및 지원대상 확대</a:t>
            </a:r>
          </a:p>
          <a:p>
            <a:pPr>
              <a:buNone/>
            </a:pPr>
            <a:r>
              <a:rPr lang="ko-KR" altLang="en-US" dirty="0" smtClean="0"/>
              <a:t>∙ 특별교부금 및 시</a:t>
            </a:r>
            <a:r>
              <a:rPr lang="en-US" altLang="ko-KR" dirty="0" smtClean="0"/>
              <a:t>․</a:t>
            </a:r>
            <a:r>
              <a:rPr lang="ko-KR" altLang="en-US" dirty="0" smtClean="0"/>
              <a:t>도 대응투자를 </a:t>
            </a:r>
            <a:r>
              <a:rPr lang="ko-KR" altLang="en-US" dirty="0" smtClean="0">
                <a:solidFill>
                  <a:srgbClr val="FF0000"/>
                </a:solidFill>
              </a:rPr>
              <a:t>보통교부금으로 전환</a:t>
            </a:r>
            <a:r>
              <a:rPr lang="ko-KR" altLang="en-US" dirty="0" smtClean="0"/>
              <a:t>하고 </a:t>
            </a:r>
            <a:r>
              <a:rPr lang="ko-KR" altLang="en-US" dirty="0" smtClean="0">
                <a:solidFill>
                  <a:srgbClr val="FF0000"/>
                </a:solidFill>
              </a:rPr>
              <a:t>기초생활수급자 </a:t>
            </a:r>
            <a:r>
              <a:rPr lang="en-US" altLang="ko-KR" dirty="0" smtClean="0">
                <a:solidFill>
                  <a:srgbClr val="FF0000"/>
                </a:solidFill>
              </a:rPr>
              <a:t>50</a:t>
            </a:r>
            <a:r>
              <a:rPr lang="ko-KR" altLang="en-US" dirty="0" err="1" smtClean="0">
                <a:solidFill>
                  <a:srgbClr val="FF0000"/>
                </a:solidFill>
              </a:rPr>
              <a:t>명이상</a:t>
            </a:r>
            <a:r>
              <a:rPr lang="ko-KR" altLang="en-US" dirty="0" smtClean="0">
                <a:solidFill>
                  <a:srgbClr val="FF0000"/>
                </a:solidFill>
              </a:rPr>
              <a:t> 초</a:t>
            </a:r>
            <a:r>
              <a:rPr lang="en-US" altLang="ko-KR" dirty="0" smtClean="0">
                <a:solidFill>
                  <a:srgbClr val="FF0000"/>
                </a:solidFill>
              </a:rPr>
              <a:t>․</a:t>
            </a:r>
            <a:r>
              <a:rPr lang="ko-KR" altLang="en-US" dirty="0" smtClean="0">
                <a:solidFill>
                  <a:srgbClr val="FF0000"/>
                </a:solidFill>
              </a:rPr>
              <a:t>중학교로 확대</a:t>
            </a:r>
          </a:p>
          <a:p>
            <a:pPr>
              <a:buNone/>
            </a:pPr>
            <a:r>
              <a:rPr lang="ko-KR" altLang="en-US" dirty="0" smtClean="0"/>
              <a:t>∙ 지역</a:t>
            </a:r>
            <a:r>
              <a:rPr lang="en-US" altLang="ko-KR" dirty="0" smtClean="0"/>
              <a:t>(zone)</a:t>
            </a:r>
            <a:r>
              <a:rPr lang="ko-KR" altLang="en-US" dirty="0" smtClean="0"/>
              <a:t>단위 선정을 지역기준을 탈피하여 </a:t>
            </a:r>
            <a:r>
              <a:rPr lang="ko-KR" altLang="en-US" dirty="0" smtClean="0">
                <a:solidFill>
                  <a:srgbClr val="FF0000"/>
                </a:solidFill>
              </a:rPr>
              <a:t>저소득층 밀집 단위학교별 선정방식</a:t>
            </a:r>
            <a:r>
              <a:rPr lang="ko-KR" altLang="en-US" dirty="0" smtClean="0"/>
              <a:t>으로 변경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※ </a:t>
            </a:r>
            <a:r>
              <a:rPr lang="ko-KR" altLang="en-US" dirty="0" smtClean="0"/>
              <a:t>대구시교육청</a:t>
            </a:r>
            <a:endParaRPr lang="en-US" altLang="ko-KR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   도시지역을 대상으로 하던 것을 </a:t>
            </a:r>
            <a:r>
              <a:rPr lang="ko-KR" altLang="en-US" dirty="0" smtClean="0">
                <a:solidFill>
                  <a:srgbClr val="FF0000"/>
                </a:solidFill>
              </a:rPr>
              <a:t>도시지역 및 달성군 </a:t>
            </a:r>
            <a:r>
              <a:rPr lang="ko-KR" altLang="en-US" dirty="0" err="1" smtClean="0">
                <a:solidFill>
                  <a:srgbClr val="FF0000"/>
                </a:solidFill>
              </a:rPr>
              <a:t>읍지역으로</a:t>
            </a:r>
            <a:r>
              <a:rPr lang="ko-KR" altLang="en-US" dirty="0" smtClean="0">
                <a:solidFill>
                  <a:srgbClr val="FF0000"/>
                </a:solidFill>
              </a:rPr>
              <a:t> 확대</a:t>
            </a:r>
            <a:r>
              <a:rPr lang="ko-KR" altLang="en-US" dirty="0" smtClean="0"/>
              <a:t>하고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선정대상학교에 있어서도 국립 </a:t>
            </a:r>
            <a:r>
              <a:rPr lang="ko-KR" altLang="en-US" dirty="0" err="1" smtClean="0"/>
              <a:t>초ㆍ중학교</a:t>
            </a:r>
            <a:r>
              <a:rPr lang="ko-KR" altLang="en-US" dirty="0" smtClean="0"/>
              <a:t> 및 사립초등학교 제외한 전제 </a:t>
            </a:r>
            <a:r>
              <a:rPr lang="ko-KR" altLang="en-US" dirty="0" err="1" smtClean="0"/>
              <a:t>초ㆍ중학교</a:t>
            </a:r>
            <a:r>
              <a:rPr lang="ko-KR" altLang="en-US" dirty="0" smtClean="0"/>
              <a:t> 대상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/>
              <a:t>2) </a:t>
            </a:r>
            <a:r>
              <a:rPr lang="ko-KR" altLang="en-US" b="1" dirty="0" smtClean="0"/>
              <a:t>학교를 중심으로 한 지역교육공동체 구축</a:t>
            </a:r>
            <a:endParaRPr lang="en-US" altLang="ko-KR" b="1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</a:t>
            </a:r>
            <a:r>
              <a:rPr lang="ko-KR" altLang="en-US" dirty="0" smtClean="0">
                <a:solidFill>
                  <a:srgbClr val="FF0000"/>
                </a:solidFill>
              </a:rPr>
              <a:t>학교의 역할 확대</a:t>
            </a:r>
          </a:p>
          <a:p>
            <a:pPr>
              <a:buNone/>
            </a:pPr>
            <a:r>
              <a:rPr lang="ko-KR" altLang="en-US" dirty="0" smtClean="0"/>
              <a:t>   교육취약계층 학생들의 학교 안팎 삶 전반에 대한 관심을 토대로 필요에 부응하는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>
                <a:solidFill>
                  <a:srgbClr val="FF0000"/>
                </a:solidFill>
              </a:rPr>
              <a:t>다각적인 지원 </a:t>
            </a:r>
            <a:r>
              <a:rPr lang="ko-KR" altLang="en-US" dirty="0" smtClean="0"/>
              <a:t>     </a:t>
            </a:r>
            <a:r>
              <a:rPr lang="ko-KR" altLang="en-US" dirty="0" smtClean="0">
                <a:solidFill>
                  <a:srgbClr val="FF0000"/>
                </a:solidFill>
              </a:rPr>
              <a:t>교육적 성취 기대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" name="오른쪽 화살표 3"/>
          <p:cNvSpPr/>
          <p:nvPr/>
        </p:nvSpPr>
        <p:spPr>
          <a:xfrm>
            <a:off x="3428992" y="4286256"/>
            <a:ext cx="3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교육적으로 취약계층 학생이 적극적으로 참여할 수 있는 </a:t>
            </a:r>
            <a:r>
              <a:rPr lang="ko-KR" altLang="en-US" dirty="0" smtClean="0">
                <a:solidFill>
                  <a:srgbClr val="FF0000"/>
                </a:solidFill>
              </a:rPr>
              <a:t>교육과정을 개발</a:t>
            </a:r>
            <a:r>
              <a:rPr lang="ko-KR" altLang="en-US" dirty="0" smtClean="0"/>
              <a:t>하고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교육취약계층 학생과 적극적으로 관계 맺는 </a:t>
            </a:r>
            <a:r>
              <a:rPr lang="ko-KR" altLang="en-US" dirty="0" smtClean="0">
                <a:solidFill>
                  <a:srgbClr val="FF0000"/>
                </a:solidFill>
              </a:rPr>
              <a:t>교사 역할을 기대</a:t>
            </a:r>
            <a:r>
              <a:rPr lang="ko-KR" altLang="en-US" dirty="0" smtClean="0"/>
              <a:t>하며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ko-KR" altLang="en-US" dirty="0" smtClean="0"/>
              <a:t>   학교가 지역사회와 밀접히 연계하여 </a:t>
            </a:r>
            <a:r>
              <a:rPr lang="ko-KR" altLang="en-US" dirty="0" smtClean="0">
                <a:solidFill>
                  <a:srgbClr val="FF0000"/>
                </a:solidFill>
              </a:rPr>
              <a:t>학교의 </a:t>
            </a:r>
            <a:r>
              <a:rPr lang="ko-KR" altLang="en-US" dirty="0" err="1" smtClean="0">
                <a:solidFill>
                  <a:srgbClr val="FF0000"/>
                </a:solidFill>
              </a:rPr>
              <a:t>교육력을</a:t>
            </a:r>
            <a:r>
              <a:rPr lang="ko-KR" altLang="en-US" dirty="0" smtClean="0">
                <a:solidFill>
                  <a:srgbClr val="FF0000"/>
                </a:solidFill>
              </a:rPr>
              <a:t> 확대</a:t>
            </a:r>
            <a:r>
              <a:rPr lang="ko-KR" altLang="en-US" dirty="0" smtClean="0"/>
              <a:t>해 나가기를 기대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◦ 학교와 지역사회와의 연계 강화</a:t>
            </a:r>
            <a:endParaRPr lang="en-US" altLang="ko-KR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-  </a:t>
            </a:r>
            <a:r>
              <a:rPr lang="ko-KR" altLang="en-US" dirty="0" smtClean="0"/>
              <a:t>교육취약계층 학생의 체계적인 발굴과 지원을 위해 </a:t>
            </a:r>
            <a:r>
              <a:rPr lang="ko-KR" altLang="en-US" dirty="0" smtClean="0">
                <a:solidFill>
                  <a:srgbClr val="FF0000"/>
                </a:solidFill>
              </a:rPr>
              <a:t>가정</a:t>
            </a: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학교</a:t>
            </a: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지역사회의 상호 협력체제 구축 강조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학교와 지역사회 연계체제도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목표와 전략</a:t>
            </a:r>
            <a:endParaRPr lang="ko-KR" altLang="en-US" dirty="0"/>
          </a:p>
        </p:txBody>
      </p:sp>
      <p:pic>
        <p:nvPicPr>
          <p:cNvPr id="3074" name="Picture 2" descr="C:\Documents and Settings\Administrator\바탕 화면\표3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357430"/>
            <a:ext cx="8929718" cy="4233866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1000100" y="1571612"/>
            <a:ext cx="428628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- </a:t>
            </a:r>
            <a:r>
              <a:rPr lang="ko-KR" altLang="en-US" sz="2500" dirty="0"/>
              <a:t>학교와 지역사회 연계체제도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영역별 사업내용</a:t>
            </a:r>
            <a:endParaRPr lang="ko-KR" altLang="en-US" dirty="0"/>
          </a:p>
        </p:txBody>
      </p:sp>
      <p:pic>
        <p:nvPicPr>
          <p:cNvPr id="4098" name="Picture 2" descr="C:\Documents and Settings\Administrator\바탕 화면\표4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8929718" cy="5072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영역별 사업내용</a:t>
            </a:r>
            <a:endParaRPr lang="ko-KR" altLang="en-US" dirty="0"/>
          </a:p>
        </p:txBody>
      </p:sp>
      <p:pic>
        <p:nvPicPr>
          <p:cNvPr id="5122" name="Picture 2" descr="C:\Documents and Settings\Administrator\바탕 화면\표5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7953404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영역별 사업내용</a:t>
            </a:r>
            <a:endParaRPr lang="ko-KR" altLang="en-US" dirty="0"/>
          </a:p>
        </p:txBody>
      </p:sp>
      <p:pic>
        <p:nvPicPr>
          <p:cNvPr id="6147" name="Picture 3" descr="C:\Documents and Settings\Administrator\바탕 화면\표6-1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8929717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영역별 사업내용</a:t>
            </a:r>
            <a:endParaRPr lang="ko-KR" altLang="en-US" dirty="0"/>
          </a:p>
        </p:txBody>
      </p:sp>
      <p:pic>
        <p:nvPicPr>
          <p:cNvPr id="7170" name="Picture 2" descr="C:\Documents and Settings\Administrator\바탕 화면\표7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643998" cy="535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추진배경  및 경과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추진배경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marL="633222" indent="-514350">
              <a:buNone/>
            </a:pPr>
            <a:r>
              <a:rPr lang="en-US" altLang="ko-KR" dirty="0" smtClean="0"/>
              <a:t>1)  </a:t>
            </a:r>
            <a:r>
              <a:rPr lang="ko-KR" altLang="en-US" dirty="0" smtClean="0">
                <a:solidFill>
                  <a:srgbClr val="FF0000"/>
                </a:solidFill>
              </a:rPr>
              <a:t>계층간 소득격차 심화</a:t>
            </a:r>
            <a:r>
              <a:rPr lang="en-US" altLang="ko-KR" dirty="0" smtClean="0"/>
              <a:t>,</a:t>
            </a:r>
          </a:p>
          <a:p>
            <a:pPr marL="633222" indent="-514350"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가정의 기능 약화</a:t>
            </a:r>
            <a:r>
              <a:rPr lang="en-US" altLang="ko-KR" dirty="0" smtClean="0"/>
              <a:t>, </a:t>
            </a:r>
          </a:p>
          <a:p>
            <a:pPr marL="633222" indent="-514350">
              <a:buNone/>
            </a:pPr>
            <a:r>
              <a:rPr lang="en-US" altLang="ko-KR" dirty="0" smtClean="0"/>
              <a:t>       </a:t>
            </a:r>
            <a:r>
              <a:rPr lang="ko-KR" altLang="en-US" dirty="0" smtClean="0"/>
              <a:t>급격한 도시화 등이 초래하는 </a:t>
            </a:r>
            <a:endParaRPr lang="en-US" altLang="ko-KR" dirty="0" smtClean="0"/>
          </a:p>
          <a:p>
            <a:pPr marL="633222" indent="-514350">
              <a:buNone/>
            </a:pPr>
            <a:r>
              <a:rPr lang="en-US" altLang="ko-KR" dirty="0" smtClean="0"/>
              <a:t>       </a:t>
            </a:r>
            <a:r>
              <a:rPr lang="ko-KR" altLang="en-US" dirty="0" smtClean="0"/>
              <a:t>사회통합 위기에  </a:t>
            </a:r>
            <a:r>
              <a:rPr lang="ko-KR" altLang="en-US" dirty="0" smtClean="0">
                <a:solidFill>
                  <a:srgbClr val="FF0000"/>
                </a:solidFill>
              </a:rPr>
              <a:t>학교와 지역사회가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marL="633222" indent="-514350"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      </a:t>
            </a:r>
            <a:r>
              <a:rPr lang="ko-KR" altLang="en-US" dirty="0" smtClean="0">
                <a:solidFill>
                  <a:srgbClr val="FF0000"/>
                </a:solidFill>
              </a:rPr>
              <a:t>적극 대처</a:t>
            </a:r>
            <a:r>
              <a:rPr lang="ko-KR" altLang="en-US" dirty="0" smtClean="0"/>
              <a:t>할 필요성 증대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pic>
        <p:nvPicPr>
          <p:cNvPr id="8194" name="Picture 2" descr="C:\Documents and Settings\Administrator\바탕 화면\표8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7"/>
            <a:ext cx="8929718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pic>
        <p:nvPicPr>
          <p:cNvPr id="9218" name="Picture 2" descr="C:\Documents and Settings\Administrator\바탕 화면\표9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542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500175"/>
            <a:ext cx="9144000" cy="535782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b="1" dirty="0" smtClean="0"/>
              <a:t>가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사업추진체제</a:t>
            </a:r>
            <a:endParaRPr lang="ko-KR" altLang="en-US" dirty="0" smtClean="0"/>
          </a:p>
          <a:p>
            <a:pPr>
              <a:buNone/>
            </a:pPr>
            <a:r>
              <a:rPr lang="en-US" altLang="ko-KR" b="1" dirty="0" smtClean="0"/>
              <a:t>1) </a:t>
            </a:r>
            <a:r>
              <a:rPr lang="ko-KR" altLang="en-US" b="1" dirty="0" err="1" smtClean="0"/>
              <a:t>시교육청</a:t>
            </a:r>
            <a:endParaRPr lang="ko-KR" altLang="en-US" dirty="0" smtClean="0"/>
          </a:p>
          <a:p>
            <a:pPr>
              <a:buNone/>
            </a:pPr>
            <a:r>
              <a:rPr lang="ko-KR" altLang="en-US" b="1" dirty="0" smtClean="0"/>
              <a:t>가</a:t>
            </a:r>
            <a:r>
              <a:rPr lang="en-US" altLang="ko-KR" b="1" dirty="0" smtClean="0"/>
              <a:t>) </a:t>
            </a:r>
            <a:r>
              <a:rPr lang="ko-KR" altLang="en-US" b="1" dirty="0" err="1" smtClean="0"/>
              <a:t>사업전담팀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</a:t>
            </a:r>
            <a:r>
              <a:rPr lang="ko-KR" altLang="en-US" dirty="0" smtClean="0">
                <a:solidFill>
                  <a:srgbClr val="FF0000"/>
                </a:solidFill>
              </a:rPr>
              <a:t>사업총괄 관리</a:t>
            </a:r>
          </a:p>
          <a:p>
            <a:pPr>
              <a:buNone/>
            </a:pPr>
            <a:r>
              <a:rPr lang="ko-KR" altLang="en-US" dirty="0" smtClean="0"/>
              <a:t>◦ </a:t>
            </a:r>
            <a:r>
              <a:rPr lang="ko-KR" altLang="en-US" dirty="0" smtClean="0">
                <a:solidFill>
                  <a:srgbClr val="FF0000"/>
                </a:solidFill>
              </a:rPr>
              <a:t>사업 기본계획 수립 지원 및 사업비 확보</a:t>
            </a:r>
          </a:p>
          <a:p>
            <a:pPr>
              <a:buNone/>
            </a:pPr>
            <a:r>
              <a:rPr lang="ko-KR" altLang="en-US" dirty="0" smtClean="0"/>
              <a:t>◦ 사업학교 최종심의 및 확정</a:t>
            </a:r>
          </a:p>
          <a:p>
            <a:pPr>
              <a:buNone/>
            </a:pPr>
            <a:r>
              <a:rPr lang="ko-KR" altLang="en-US" dirty="0" smtClean="0"/>
              <a:t>◦ 교육복지협의회 및 교육복지 </a:t>
            </a:r>
            <a:r>
              <a:rPr lang="ko-KR" altLang="en-US" dirty="0" err="1" smtClean="0"/>
              <a:t>연구지원팀</a:t>
            </a:r>
            <a:r>
              <a:rPr lang="ko-KR" altLang="en-US" dirty="0" smtClean="0"/>
              <a:t> 구성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운영</a:t>
            </a:r>
          </a:p>
          <a:p>
            <a:pPr>
              <a:buNone/>
            </a:pPr>
            <a:r>
              <a:rPr lang="ko-KR" altLang="en-US" dirty="0" smtClean="0"/>
              <a:t>◦ 사업학교 사업운영 지원</a:t>
            </a:r>
          </a:p>
          <a:p>
            <a:pPr>
              <a:buNone/>
            </a:pPr>
            <a:r>
              <a:rPr lang="ko-KR" altLang="en-US" dirty="0" smtClean="0"/>
              <a:t>◦ 관련 사업부서들과 상호 공조체제 구축</a:t>
            </a:r>
          </a:p>
          <a:p>
            <a:pPr>
              <a:buNone/>
            </a:pPr>
            <a:r>
              <a:rPr lang="ko-KR" altLang="en-US" dirty="0" smtClean="0"/>
              <a:t>◦ 지방자치단체와의 연계</a:t>
            </a:r>
            <a:r>
              <a:rPr lang="en-US" altLang="ko-KR" dirty="0" smtClean="0"/>
              <a:t>․</a:t>
            </a:r>
            <a:r>
              <a:rPr lang="ko-KR" altLang="en-US" dirty="0" smtClean="0"/>
              <a:t>협력 모색</a:t>
            </a:r>
          </a:p>
          <a:p>
            <a:pPr>
              <a:buNone/>
            </a:pPr>
            <a:r>
              <a:rPr lang="ko-KR" altLang="en-US" dirty="0" smtClean="0"/>
              <a:t>◦ </a:t>
            </a:r>
            <a:r>
              <a:rPr lang="ko-KR" altLang="en-US" dirty="0" err="1" smtClean="0">
                <a:solidFill>
                  <a:srgbClr val="FF0000"/>
                </a:solidFill>
              </a:rPr>
              <a:t>교육지원청간</a:t>
            </a:r>
            <a:r>
              <a:rPr lang="ko-KR" altLang="en-US" dirty="0" smtClean="0">
                <a:solidFill>
                  <a:srgbClr val="FF0000"/>
                </a:solidFill>
              </a:rPr>
              <a:t> 네트워크 구축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775191"/>
            <a:ext cx="8929718" cy="493995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b="1" dirty="0" smtClean="0"/>
              <a:t>나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사업지원체제</a:t>
            </a:r>
            <a:endParaRPr lang="ko-KR" altLang="en-US" dirty="0" smtClean="0"/>
          </a:p>
          <a:p>
            <a:pPr marL="633222" indent="-514350">
              <a:buNone/>
            </a:pPr>
            <a:r>
              <a:rPr lang="en-US" altLang="ko-KR" b="1" dirty="0" smtClean="0"/>
              <a:t>(1)</a:t>
            </a:r>
            <a:r>
              <a:rPr lang="ko-KR" altLang="en-US" b="1" dirty="0" smtClean="0"/>
              <a:t>교육복지협의회</a:t>
            </a:r>
            <a:endParaRPr lang="en-US" altLang="ko-KR" b="1" dirty="0" smtClean="0"/>
          </a:p>
          <a:p>
            <a:pPr marL="633222" indent="-514350">
              <a:buAutoNum type="arabicParenBoth"/>
            </a:pP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구성</a:t>
            </a:r>
          </a:p>
          <a:p>
            <a:pPr>
              <a:buNone/>
            </a:pPr>
            <a:r>
              <a:rPr lang="ko-KR" altLang="en-US" dirty="0" smtClean="0"/>
              <a:t>부교육감</a:t>
            </a:r>
            <a:r>
              <a:rPr lang="en-US" altLang="ko-KR" dirty="0" smtClean="0"/>
              <a:t>(</a:t>
            </a:r>
            <a:r>
              <a:rPr lang="ko-KR" altLang="en-US" dirty="0" smtClean="0"/>
              <a:t>위원장</a:t>
            </a:r>
            <a:r>
              <a:rPr lang="en-US" altLang="ko-KR" dirty="0" smtClean="0"/>
              <a:t>), </a:t>
            </a:r>
            <a:r>
              <a:rPr lang="ko-KR" altLang="en-US" dirty="0" smtClean="0"/>
              <a:t>국장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교육복지과장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청소년</a:t>
            </a:r>
            <a:r>
              <a:rPr lang="en-US" altLang="ko-KR" dirty="0" smtClean="0"/>
              <a:t>․</a:t>
            </a:r>
            <a:r>
              <a:rPr lang="ko-KR" altLang="en-US" dirty="0" smtClean="0"/>
              <a:t>복지</a:t>
            </a:r>
            <a:r>
              <a:rPr lang="en-US" altLang="ko-KR" dirty="0" smtClean="0"/>
              <a:t>․</a:t>
            </a:r>
            <a:r>
              <a:rPr lang="ko-KR" altLang="en-US" dirty="0" smtClean="0"/>
              <a:t>문화 등 분야별 전문가 등</a:t>
            </a:r>
          </a:p>
          <a:p>
            <a:pPr>
              <a:buNone/>
            </a:pPr>
            <a:r>
              <a:rPr lang="ko-KR" altLang="en-US" dirty="0" smtClean="0"/>
              <a:t>◦ 역할 및 기능</a:t>
            </a:r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교육복지우선지원사업의 광역단위 지원방안 협의</a:t>
            </a:r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>
                <a:solidFill>
                  <a:srgbClr val="FF0000"/>
                </a:solidFill>
              </a:rPr>
              <a:t>광역단위 교육복지정책 연계</a:t>
            </a:r>
            <a:r>
              <a:rPr lang="en-US" altLang="ko-KR" dirty="0" smtClean="0">
                <a:solidFill>
                  <a:srgbClr val="FF0000"/>
                </a:solidFill>
              </a:rPr>
              <a:t>․</a:t>
            </a:r>
            <a:r>
              <a:rPr lang="ko-KR" altLang="en-US" dirty="0" smtClean="0">
                <a:solidFill>
                  <a:srgbClr val="FF0000"/>
                </a:solidFill>
              </a:rPr>
              <a:t>협력</a:t>
            </a:r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기관 간 연계방안 협의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/>
              <a:t>(2) </a:t>
            </a:r>
            <a:r>
              <a:rPr lang="ko-KR" altLang="en-US" b="1" dirty="0" smtClean="0"/>
              <a:t>교육복지 </a:t>
            </a:r>
            <a:r>
              <a:rPr lang="ko-KR" altLang="en-US" b="1" dirty="0" err="1" smtClean="0"/>
              <a:t>연구지원팀</a:t>
            </a:r>
            <a:endParaRPr lang="en-US" altLang="ko-KR" b="1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구성</a:t>
            </a:r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err="1" smtClean="0">
                <a:solidFill>
                  <a:srgbClr val="FF0000"/>
                </a:solidFill>
              </a:rPr>
              <a:t>교육ㆍ청소년</a:t>
            </a:r>
            <a:r>
              <a:rPr lang="en-US" altLang="ko-KR" dirty="0" smtClean="0">
                <a:solidFill>
                  <a:srgbClr val="FF0000"/>
                </a:solidFill>
              </a:rPr>
              <a:t>․</a:t>
            </a:r>
            <a:r>
              <a:rPr lang="ko-KR" altLang="en-US" dirty="0" smtClean="0">
                <a:solidFill>
                  <a:srgbClr val="FF0000"/>
                </a:solidFill>
              </a:rPr>
              <a:t>복지</a:t>
            </a:r>
            <a:r>
              <a:rPr lang="en-US" altLang="ko-KR" dirty="0" smtClean="0">
                <a:solidFill>
                  <a:srgbClr val="FF0000"/>
                </a:solidFill>
              </a:rPr>
              <a:t>․</a:t>
            </a:r>
            <a:r>
              <a:rPr lang="ko-KR" altLang="en-US" dirty="0" smtClean="0">
                <a:solidFill>
                  <a:srgbClr val="FF0000"/>
                </a:solidFill>
              </a:rPr>
              <a:t>상담</a:t>
            </a:r>
            <a:r>
              <a:rPr lang="en-US" altLang="ko-KR" dirty="0" smtClean="0">
                <a:solidFill>
                  <a:srgbClr val="FF0000"/>
                </a:solidFill>
              </a:rPr>
              <a:t>․</a:t>
            </a:r>
            <a:r>
              <a:rPr lang="ko-KR" altLang="en-US" dirty="0" smtClean="0">
                <a:solidFill>
                  <a:srgbClr val="FF0000"/>
                </a:solidFill>
              </a:rPr>
              <a:t>문화</a:t>
            </a:r>
            <a:r>
              <a:rPr lang="en-US" altLang="ko-KR" dirty="0" smtClean="0">
                <a:solidFill>
                  <a:srgbClr val="FF0000"/>
                </a:solidFill>
              </a:rPr>
              <a:t>․</a:t>
            </a:r>
            <a:r>
              <a:rPr lang="ko-KR" altLang="en-US" dirty="0" smtClean="0">
                <a:solidFill>
                  <a:srgbClr val="FF0000"/>
                </a:solidFill>
              </a:rPr>
              <a:t>유아 분야의 내</a:t>
            </a:r>
            <a:r>
              <a:rPr lang="en-US" altLang="ko-KR" dirty="0" smtClean="0">
                <a:solidFill>
                  <a:srgbClr val="FF0000"/>
                </a:solidFill>
              </a:rPr>
              <a:t>․</a:t>
            </a:r>
            <a:r>
              <a:rPr lang="ko-KR" altLang="en-US" dirty="0" smtClean="0">
                <a:solidFill>
                  <a:srgbClr val="FF0000"/>
                </a:solidFill>
              </a:rPr>
              <a:t>외부 전문가 등 </a:t>
            </a:r>
            <a:r>
              <a:rPr lang="en-US" altLang="ko-KR" dirty="0" smtClean="0">
                <a:solidFill>
                  <a:srgbClr val="FF0000"/>
                </a:solidFill>
              </a:rPr>
              <a:t>10</a:t>
            </a:r>
            <a:r>
              <a:rPr lang="ko-KR" altLang="en-US" dirty="0" smtClean="0">
                <a:solidFill>
                  <a:srgbClr val="FF0000"/>
                </a:solidFill>
              </a:rPr>
              <a:t>명 </a:t>
            </a:r>
            <a:r>
              <a:rPr lang="ko-KR" altLang="en-US" dirty="0" smtClean="0"/>
              <a:t>내외의 위원으로 구성하고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팀장은 위원 중 호선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52728"/>
          </a:xfrm>
        </p:spPr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◦ 팀원자격</a:t>
            </a:r>
          </a:p>
          <a:p>
            <a:pPr>
              <a:buNone/>
            </a:pPr>
            <a:r>
              <a:rPr lang="ko-KR" altLang="en-US" dirty="0" smtClean="0"/>
              <a:t>   대학교수 및 관련분야 연구원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사업학교 </a:t>
            </a:r>
            <a:r>
              <a:rPr lang="ko-KR" altLang="en-US" dirty="0" err="1" smtClean="0"/>
              <a:t>유경험</a:t>
            </a:r>
            <a:r>
              <a:rPr lang="ko-KR" altLang="en-US" dirty="0" smtClean="0"/>
              <a:t> 교직원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지역사회복지ㆍ문화</a:t>
            </a:r>
            <a:r>
              <a:rPr lang="ko-KR" altLang="en-US" dirty="0" smtClean="0"/>
              <a:t> 관련단체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기관</a:t>
            </a:r>
            <a:r>
              <a:rPr lang="en-US" altLang="ko-KR" dirty="0" smtClean="0"/>
              <a:t>) </a:t>
            </a:r>
            <a:r>
              <a:rPr lang="ko-KR" altLang="en-US" dirty="0" smtClean="0"/>
              <a:t>근무 경력자 등</a:t>
            </a:r>
          </a:p>
          <a:p>
            <a:pPr>
              <a:buNone/>
            </a:pPr>
            <a:r>
              <a:rPr lang="ko-KR" altLang="en-US" dirty="0" smtClean="0"/>
              <a:t>◦ 위촉기간 </a:t>
            </a:r>
            <a:r>
              <a:rPr lang="en-US" altLang="ko-KR" dirty="0" smtClean="0"/>
              <a:t>: 1</a:t>
            </a:r>
            <a:r>
              <a:rPr lang="ko-KR" altLang="en-US" dirty="0" smtClean="0"/>
              <a:t>년 단위로 위촉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500174"/>
            <a:ext cx="9358346" cy="53578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o-KR" altLang="en-US" dirty="0" smtClean="0"/>
              <a:t>◦ 대상사업 및 주요업무</a:t>
            </a:r>
            <a:endParaRPr lang="en-US" altLang="ko-KR" dirty="0" smtClean="0"/>
          </a:p>
          <a:p>
            <a:pPr>
              <a:buNone/>
            </a:pPr>
            <a:endParaRPr lang="ko-KR" altLang="en-US" dirty="0" smtClean="0"/>
          </a:p>
          <a:p>
            <a:pPr>
              <a:buFontTx/>
              <a:buChar char="-"/>
            </a:pPr>
            <a:r>
              <a:rPr lang="ko-KR" altLang="en-US" dirty="0" smtClean="0"/>
              <a:t>대상사업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교육복지우선지원사업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농어촌 전원학교 육성사업</a:t>
            </a:r>
            <a:endParaRPr lang="en-US" altLang="ko-KR" dirty="0" smtClean="0"/>
          </a:p>
          <a:p>
            <a:pPr>
              <a:buFontTx/>
              <a:buChar char="-"/>
            </a:pP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주요업무</a:t>
            </a:r>
          </a:p>
          <a:p>
            <a:pPr>
              <a:buNone/>
            </a:pPr>
            <a:r>
              <a:rPr lang="ko-KR" altLang="en-US" dirty="0" smtClean="0"/>
              <a:t>∙ </a:t>
            </a:r>
            <a:r>
              <a:rPr lang="ko-KR" altLang="en-US" dirty="0" err="1" smtClean="0"/>
              <a:t>시교육청</a:t>
            </a:r>
            <a:r>
              <a:rPr lang="ko-KR" altLang="en-US" dirty="0" smtClean="0"/>
              <a:t> 차원의 공동사업 및 특색 프로그램 개발 지원</a:t>
            </a:r>
          </a:p>
          <a:p>
            <a:pPr>
              <a:buNone/>
            </a:pPr>
            <a:r>
              <a:rPr lang="ko-KR" altLang="en-US" dirty="0" smtClean="0"/>
              <a:t>∙ 운영매뉴얼 및 학생수 규모에 따른 </a:t>
            </a:r>
            <a:r>
              <a:rPr lang="ko-KR" altLang="en-US" dirty="0" smtClean="0">
                <a:solidFill>
                  <a:srgbClr val="FF0000"/>
                </a:solidFill>
              </a:rPr>
              <a:t>다양한 맞춤형 프로그램 개발 지원</a:t>
            </a:r>
          </a:p>
          <a:p>
            <a:pPr>
              <a:buNone/>
            </a:pPr>
            <a:r>
              <a:rPr lang="ko-KR" altLang="en-US" dirty="0" smtClean="0"/>
              <a:t>∙ 사업관계자 연수 및 기관별 프로그램 수립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운영에 대한 </a:t>
            </a:r>
            <a:r>
              <a:rPr lang="ko-KR" altLang="en-US" dirty="0" smtClean="0">
                <a:solidFill>
                  <a:srgbClr val="FF0000"/>
                </a:solidFill>
              </a:rPr>
              <a:t>컨설팅 지원</a:t>
            </a:r>
          </a:p>
          <a:p>
            <a:pPr>
              <a:buNone/>
            </a:pPr>
            <a:r>
              <a:rPr lang="ko-KR" altLang="en-US" dirty="0" smtClean="0"/>
              <a:t>∙ 사업평가 지표 개발 지원</a:t>
            </a:r>
          </a:p>
          <a:p>
            <a:pPr>
              <a:buNone/>
            </a:pPr>
            <a:r>
              <a:rPr lang="ko-KR" altLang="en-US" dirty="0" smtClean="0"/>
              <a:t>∙ </a:t>
            </a:r>
            <a:r>
              <a:rPr lang="ko-KR" altLang="en-US" dirty="0" err="1" smtClean="0"/>
              <a:t>교육지원청</a:t>
            </a:r>
            <a:r>
              <a:rPr lang="ko-KR" altLang="en-US" dirty="0" smtClean="0"/>
              <a:t> 평가 및 </a:t>
            </a:r>
            <a:r>
              <a:rPr lang="ko-KR" altLang="en-US" dirty="0" err="1" smtClean="0"/>
              <a:t>연구지원팀</a:t>
            </a:r>
            <a:r>
              <a:rPr lang="ko-KR" altLang="en-US" dirty="0" smtClean="0"/>
              <a:t> 지원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(</a:t>
            </a:r>
            <a:r>
              <a:rPr lang="ko-KR" altLang="en-US" dirty="0" smtClean="0"/>
              <a:t>컨설팅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평가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네트워크 구축 등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50828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/>
              <a:t>2) </a:t>
            </a:r>
            <a:r>
              <a:rPr lang="ko-KR" altLang="en-US" b="1" dirty="0" err="1" smtClean="0"/>
              <a:t>교육지원청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b="1" dirty="0" smtClean="0"/>
              <a:t>가</a:t>
            </a:r>
            <a:r>
              <a:rPr lang="en-US" altLang="ko-KR" b="1" dirty="0" smtClean="0"/>
              <a:t>) </a:t>
            </a:r>
            <a:r>
              <a:rPr lang="ko-KR" altLang="en-US" b="1" dirty="0" err="1" smtClean="0"/>
              <a:t>사업전담팀</a:t>
            </a:r>
            <a:endParaRPr lang="en-US" altLang="ko-KR" b="1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</a:t>
            </a:r>
            <a:r>
              <a:rPr lang="ko-KR" altLang="en-US" dirty="0" err="1" smtClean="0"/>
              <a:t>교육지원청</a:t>
            </a:r>
            <a:r>
              <a:rPr lang="ko-KR" altLang="en-US" dirty="0" smtClean="0"/>
              <a:t> 단위 </a:t>
            </a:r>
            <a:r>
              <a:rPr lang="ko-KR" altLang="en-US" dirty="0" smtClean="0">
                <a:solidFill>
                  <a:srgbClr val="FF0000"/>
                </a:solidFill>
              </a:rPr>
              <a:t>사업추진 총괄</a:t>
            </a:r>
          </a:p>
          <a:p>
            <a:pPr>
              <a:buNone/>
            </a:pPr>
            <a:r>
              <a:rPr lang="ko-KR" altLang="en-US" dirty="0" smtClean="0"/>
              <a:t>◦ </a:t>
            </a:r>
            <a:r>
              <a:rPr lang="ko-KR" altLang="en-US" dirty="0" err="1" smtClean="0"/>
              <a:t>교육지원청</a:t>
            </a:r>
            <a:r>
              <a:rPr lang="ko-KR" altLang="en-US" dirty="0" smtClean="0"/>
              <a:t> 단위 사업 계획 수립 지원 및 추진</a:t>
            </a:r>
          </a:p>
          <a:p>
            <a:pPr>
              <a:buNone/>
            </a:pPr>
            <a:r>
              <a:rPr lang="ko-KR" altLang="en-US" dirty="0" smtClean="0"/>
              <a:t>◦ 교육복지사업 운영협의회 및 교육복지 </a:t>
            </a:r>
            <a:r>
              <a:rPr lang="ko-KR" altLang="en-US" dirty="0" err="1" smtClean="0"/>
              <a:t>연구지원팀</a:t>
            </a:r>
            <a:r>
              <a:rPr lang="ko-KR" altLang="en-US" dirty="0" smtClean="0"/>
              <a:t> 구성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운영</a:t>
            </a:r>
          </a:p>
          <a:p>
            <a:pPr>
              <a:buNone/>
            </a:pPr>
            <a:r>
              <a:rPr lang="ko-KR" altLang="en-US" dirty="0" smtClean="0"/>
              <a:t>◦ </a:t>
            </a:r>
            <a:r>
              <a:rPr lang="ko-KR" altLang="en-US" dirty="0" smtClean="0">
                <a:solidFill>
                  <a:srgbClr val="FF0000"/>
                </a:solidFill>
              </a:rPr>
              <a:t>사업학교 연수 및 컨설팅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평가</a:t>
            </a:r>
          </a:p>
          <a:p>
            <a:pPr>
              <a:buNone/>
            </a:pPr>
            <a:r>
              <a:rPr lang="ko-KR" altLang="en-US" dirty="0" smtClean="0"/>
              <a:t>◦ 관련 사업부서들과 상호공조 체제 구축 및 업무조정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775191"/>
            <a:ext cx="8929718" cy="4625609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◦ 지역사회 자원현황 파악 및 발굴</a:t>
            </a:r>
          </a:p>
          <a:p>
            <a:pPr>
              <a:buNone/>
            </a:pPr>
            <a:r>
              <a:rPr lang="ko-KR" altLang="en-US" dirty="0" smtClean="0"/>
              <a:t>◦ 기초자치단체와의 연계</a:t>
            </a:r>
            <a:r>
              <a:rPr lang="en-US" altLang="ko-KR" dirty="0" smtClean="0"/>
              <a:t>․</a:t>
            </a:r>
            <a:r>
              <a:rPr lang="ko-KR" altLang="en-US" dirty="0" smtClean="0"/>
              <a:t>협력 모색</a:t>
            </a:r>
          </a:p>
          <a:p>
            <a:pPr>
              <a:buNone/>
            </a:pPr>
            <a:r>
              <a:rPr lang="ko-KR" altLang="en-US" dirty="0" smtClean="0"/>
              <a:t>◦ </a:t>
            </a:r>
            <a:r>
              <a:rPr lang="ko-KR" altLang="en-US" dirty="0" smtClean="0">
                <a:solidFill>
                  <a:srgbClr val="FF0000"/>
                </a:solidFill>
              </a:rPr>
              <a:t>학교와 지역사회간 연계</a:t>
            </a:r>
            <a:r>
              <a:rPr lang="en-US" altLang="ko-KR" dirty="0" smtClean="0">
                <a:solidFill>
                  <a:srgbClr val="FF0000"/>
                </a:solidFill>
              </a:rPr>
              <a:t>․</a:t>
            </a:r>
            <a:r>
              <a:rPr lang="ko-KR" altLang="en-US" dirty="0" smtClean="0">
                <a:solidFill>
                  <a:srgbClr val="FF0000"/>
                </a:solidFill>
              </a:rPr>
              <a:t>협력 체제 구축</a:t>
            </a:r>
          </a:p>
          <a:p>
            <a:pPr>
              <a:buNone/>
            </a:pPr>
            <a:r>
              <a:rPr lang="ko-KR" altLang="en-US" dirty="0" smtClean="0"/>
              <a:t>◦ 단위학교의 사업추진 지원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b="1" dirty="0" smtClean="0"/>
              <a:t>나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사업지원체제</a:t>
            </a:r>
            <a:endParaRPr lang="ko-KR" altLang="en-US" dirty="0" smtClean="0"/>
          </a:p>
          <a:p>
            <a:pPr>
              <a:buNone/>
            </a:pPr>
            <a:r>
              <a:rPr lang="en-US" altLang="ko-KR" b="1" dirty="0" smtClean="0"/>
              <a:t>(1) </a:t>
            </a:r>
            <a:r>
              <a:rPr lang="ko-KR" altLang="en-US" b="1" dirty="0" smtClean="0"/>
              <a:t>교육복지사업운영협의회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구성</a:t>
            </a:r>
          </a:p>
          <a:p>
            <a:pPr>
              <a:buNone/>
            </a:pPr>
            <a:r>
              <a:rPr lang="ko-KR" altLang="en-US" dirty="0" smtClean="0"/>
              <a:t>    교육장</a:t>
            </a:r>
            <a:r>
              <a:rPr lang="en-US" altLang="ko-KR" dirty="0" smtClean="0"/>
              <a:t>, (</a:t>
            </a:r>
            <a:r>
              <a:rPr lang="ko-KR" altLang="en-US" dirty="0" smtClean="0"/>
              <a:t>부</a:t>
            </a:r>
            <a:r>
              <a:rPr lang="en-US" altLang="ko-KR" dirty="0" smtClean="0"/>
              <a:t>)</a:t>
            </a:r>
            <a:r>
              <a:rPr lang="ko-KR" altLang="en-US" dirty="0" smtClean="0"/>
              <a:t>구청장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</a:t>
            </a:r>
            <a:r>
              <a:rPr lang="en-US" altLang="ko-KR" dirty="0" smtClean="0"/>
              <a:t>․</a:t>
            </a:r>
            <a:r>
              <a:rPr lang="ko-KR" altLang="en-US" dirty="0" smtClean="0"/>
              <a:t>문화</a:t>
            </a:r>
            <a:r>
              <a:rPr lang="en-US" altLang="ko-KR" dirty="0" smtClean="0"/>
              <a:t>․</a:t>
            </a:r>
            <a:r>
              <a:rPr lang="ko-KR" altLang="en-US" dirty="0" smtClean="0"/>
              <a:t>복지관련 단체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기관</a:t>
            </a:r>
            <a:r>
              <a:rPr lang="en-US" altLang="ko-KR" dirty="0" smtClean="0"/>
              <a:t>)</a:t>
            </a:r>
            <a:r>
              <a:rPr lang="ko-KR" altLang="en-US" dirty="0" smtClean="0"/>
              <a:t>대표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학부모 대표 등</a:t>
            </a:r>
          </a:p>
          <a:p>
            <a:pPr>
              <a:buNone/>
            </a:pPr>
            <a:r>
              <a:rPr lang="ko-KR" altLang="en-US" dirty="0" smtClean="0"/>
              <a:t>◦ 역할 및 기능</a:t>
            </a:r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>
                <a:solidFill>
                  <a:srgbClr val="FF0000"/>
                </a:solidFill>
              </a:rPr>
              <a:t>교육복지우선지원사업의 </a:t>
            </a:r>
            <a:r>
              <a:rPr lang="ko-KR" altLang="en-US" dirty="0" err="1" smtClean="0">
                <a:solidFill>
                  <a:srgbClr val="FF0000"/>
                </a:solidFill>
              </a:rPr>
              <a:t>교육지원청</a:t>
            </a:r>
            <a:r>
              <a:rPr lang="ko-KR" altLang="en-US" dirty="0" smtClean="0">
                <a:solidFill>
                  <a:srgbClr val="FF0000"/>
                </a:solidFill>
              </a:rPr>
              <a:t> 단위 지원방안 협의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추진배경  및 경과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775191"/>
            <a:ext cx="8472518" cy="5082809"/>
          </a:xfrm>
        </p:spPr>
        <p:txBody>
          <a:bodyPr/>
          <a:lstStyle/>
          <a:p>
            <a:pPr marL="633222" indent="-514350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교육의 기회</a:t>
            </a:r>
            <a:r>
              <a:rPr lang="en-US" altLang="ko-KR" dirty="0" smtClean="0"/>
              <a:t>․</a:t>
            </a:r>
            <a:r>
              <a:rPr lang="ko-KR" altLang="en-US" dirty="0" smtClean="0"/>
              <a:t>과정</a:t>
            </a:r>
            <a:r>
              <a:rPr lang="en-US" altLang="ko-KR" dirty="0" smtClean="0"/>
              <a:t>․</a:t>
            </a:r>
            <a:r>
              <a:rPr lang="ko-KR" altLang="en-US" dirty="0" smtClean="0"/>
              <a:t>결과 면에서 </a:t>
            </a:r>
            <a:endParaRPr lang="en-US" altLang="ko-KR" dirty="0" smtClean="0"/>
          </a:p>
          <a:p>
            <a:pPr marL="633222" indent="-514350"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드러나는 </a:t>
            </a:r>
            <a:r>
              <a:rPr lang="ko-KR" altLang="en-US" dirty="0" smtClean="0">
                <a:solidFill>
                  <a:srgbClr val="FF0000"/>
                </a:solidFill>
              </a:rPr>
              <a:t>교육격차를 극복</a:t>
            </a:r>
            <a:r>
              <a:rPr lang="ko-KR" altLang="en-US" dirty="0" smtClean="0"/>
              <a:t>함으로써</a:t>
            </a:r>
            <a:endParaRPr lang="en-US" altLang="ko-KR" dirty="0" smtClean="0"/>
          </a:p>
          <a:p>
            <a:pPr marL="633222" indent="-514350"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 사회통합을 이룰 수 있도록 </a:t>
            </a:r>
            <a:r>
              <a:rPr lang="ko-KR" altLang="en-US" dirty="0" smtClean="0">
                <a:solidFill>
                  <a:srgbClr val="FF0000"/>
                </a:solidFill>
              </a:rPr>
              <a:t>교육의 형평성 추구 정책 필요</a:t>
            </a:r>
          </a:p>
          <a:p>
            <a:pPr marL="633222" indent="-514350"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 - </a:t>
            </a:r>
            <a:r>
              <a:rPr lang="ko-KR" altLang="en-US" dirty="0" err="1" smtClean="0"/>
              <a:t>교육지원청</a:t>
            </a:r>
            <a:r>
              <a:rPr lang="ko-KR" altLang="en-US" dirty="0" smtClean="0"/>
              <a:t> 단위 교육복지정책 연계 협력</a:t>
            </a:r>
          </a:p>
          <a:p>
            <a:pPr>
              <a:buNone/>
            </a:pPr>
            <a:r>
              <a:rPr lang="en-US" altLang="ko-KR" dirty="0" smtClean="0"/>
              <a:t> - </a:t>
            </a:r>
            <a:r>
              <a:rPr lang="ko-KR" altLang="en-US" dirty="0" smtClean="0"/>
              <a:t>기관 간 연계방안 협의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◦ 교육복지사업 실무지원협의회</a:t>
            </a:r>
            <a:r>
              <a:rPr lang="en-US" altLang="ko-KR" dirty="0" smtClean="0"/>
              <a:t>(</a:t>
            </a:r>
            <a:r>
              <a:rPr lang="ko-KR" altLang="en-US" dirty="0" smtClean="0"/>
              <a:t>하위 조직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    교육복지우선지원사업의 효율적인 운영을 위하여 </a:t>
            </a:r>
            <a:r>
              <a:rPr lang="ko-KR" altLang="en-US" dirty="0" smtClean="0">
                <a:solidFill>
                  <a:srgbClr val="FF0000"/>
                </a:solidFill>
              </a:rPr>
              <a:t>교육복지사업 운영협의회를 보좌하고 사업에 대한 전반적인 지원을 위한 실무적인 기구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5082809"/>
          </a:xfrm>
        </p:spPr>
        <p:txBody>
          <a:bodyPr/>
          <a:lstStyle/>
          <a:p>
            <a:pPr>
              <a:buNone/>
            </a:pPr>
            <a:r>
              <a:rPr lang="en-US" altLang="ko-KR" b="1" dirty="0" smtClean="0"/>
              <a:t>(2) </a:t>
            </a:r>
            <a:r>
              <a:rPr lang="ko-KR" altLang="en-US" b="1" dirty="0" smtClean="0"/>
              <a:t>교육복지 </a:t>
            </a:r>
            <a:r>
              <a:rPr lang="ko-KR" altLang="en-US" b="1" dirty="0" err="1" smtClean="0"/>
              <a:t>연구지원팀</a:t>
            </a:r>
            <a:endParaRPr lang="en-US" altLang="ko-KR" b="1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◦ 구성</a:t>
            </a:r>
          </a:p>
          <a:p>
            <a:pPr>
              <a:buFontTx/>
              <a:buChar char="-"/>
            </a:pPr>
            <a:r>
              <a:rPr lang="ko-KR" altLang="en-US" dirty="0" err="1" smtClean="0"/>
              <a:t>교육ㆍ유아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문화 분야 내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외부 전문가 및 관련 단체 기관대표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학부모 대표 등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명 내외의 위원으로 구성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en-US" altLang="ko-KR" dirty="0" smtClean="0"/>
              <a:t> </a:t>
            </a:r>
            <a:r>
              <a:rPr lang="ko-KR" altLang="en-US" dirty="0" smtClean="0"/>
              <a:t>팀장은 위원 중 호선하며 유아위원은 사업기간이 종료까지 운영</a:t>
            </a:r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>
                <a:solidFill>
                  <a:srgbClr val="FF0000"/>
                </a:solidFill>
              </a:rPr>
              <a:t>위원 중 </a:t>
            </a:r>
            <a:r>
              <a:rPr lang="en-US" altLang="ko-KR" dirty="0" smtClean="0">
                <a:solidFill>
                  <a:srgbClr val="FF0000"/>
                </a:solidFill>
              </a:rPr>
              <a:t>50%</a:t>
            </a:r>
            <a:r>
              <a:rPr lang="ko-KR" altLang="en-US" dirty="0" smtClean="0">
                <a:solidFill>
                  <a:srgbClr val="FF0000"/>
                </a:solidFill>
              </a:rPr>
              <a:t>정도는 내부위원으로 위촉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775191"/>
            <a:ext cx="9001156" cy="486851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dirty="0" smtClean="0"/>
              <a:t>◦ 팀원자격</a:t>
            </a:r>
          </a:p>
          <a:p>
            <a:pPr>
              <a:buNone/>
            </a:pPr>
            <a:r>
              <a:rPr lang="ko-KR" altLang="en-US" dirty="0" smtClean="0"/>
              <a:t>    대학교수 및 관련분야 연구원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사업학교 </a:t>
            </a:r>
            <a:r>
              <a:rPr lang="ko-KR" altLang="en-US" dirty="0" err="1" smtClean="0"/>
              <a:t>유경험</a:t>
            </a:r>
            <a:r>
              <a:rPr lang="ko-KR" altLang="en-US" dirty="0" smtClean="0"/>
              <a:t> 교직원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 </a:t>
            </a:r>
            <a:r>
              <a:rPr lang="ko-KR" altLang="en-US" dirty="0" err="1" smtClean="0"/>
              <a:t>복지ㆍ문화관련</a:t>
            </a:r>
            <a:r>
              <a:rPr lang="ko-KR" altLang="en-US" dirty="0" smtClean="0"/>
              <a:t> 단체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기관</a:t>
            </a:r>
            <a:r>
              <a:rPr lang="en-US" altLang="ko-KR" dirty="0" smtClean="0"/>
              <a:t>) </a:t>
            </a:r>
            <a:r>
              <a:rPr lang="ko-KR" altLang="en-US" dirty="0" smtClean="0"/>
              <a:t>근무 경력자 등</a:t>
            </a:r>
          </a:p>
          <a:p>
            <a:pPr>
              <a:buNone/>
            </a:pPr>
            <a:r>
              <a:rPr lang="ko-KR" altLang="en-US" dirty="0" smtClean="0"/>
              <a:t>◦ 위촉기간 </a:t>
            </a:r>
            <a:r>
              <a:rPr lang="en-US" altLang="ko-KR" dirty="0" smtClean="0"/>
              <a:t>: 1</a:t>
            </a:r>
            <a:r>
              <a:rPr lang="ko-KR" altLang="en-US" dirty="0" smtClean="0"/>
              <a:t>년 단위로 위촉</a:t>
            </a:r>
          </a:p>
          <a:p>
            <a:pPr>
              <a:buNone/>
            </a:pPr>
            <a:r>
              <a:rPr lang="ko-KR" altLang="en-US" dirty="0" smtClean="0"/>
              <a:t>◦ 대상사업 및 주요업무</a:t>
            </a:r>
          </a:p>
          <a:p>
            <a:pPr>
              <a:buNone/>
            </a:pPr>
            <a:r>
              <a:rPr lang="en-US" altLang="ko-KR" dirty="0" smtClean="0"/>
              <a:t>   - </a:t>
            </a:r>
            <a:r>
              <a:rPr lang="ko-KR" altLang="en-US" dirty="0" smtClean="0"/>
              <a:t>대상사업</a:t>
            </a:r>
          </a:p>
          <a:p>
            <a:pPr>
              <a:buNone/>
            </a:pPr>
            <a:r>
              <a:rPr lang="ko-KR" altLang="en-US" dirty="0" smtClean="0"/>
              <a:t>  ∙ 동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서</a:t>
            </a:r>
            <a:r>
              <a:rPr lang="en-US" altLang="ko-KR" dirty="0" smtClean="0"/>
              <a:t>․</a:t>
            </a:r>
            <a:r>
              <a:rPr lang="ko-KR" altLang="en-US" dirty="0" err="1" smtClean="0"/>
              <a:t>남부교육지원청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교육복지우선지원사업</a:t>
            </a:r>
          </a:p>
          <a:p>
            <a:pPr>
              <a:buNone/>
            </a:pPr>
            <a:r>
              <a:rPr lang="ko-KR" altLang="en-US" dirty="0" smtClean="0"/>
              <a:t> ∙ </a:t>
            </a:r>
            <a:r>
              <a:rPr lang="ko-KR" altLang="en-US" dirty="0" err="1" smtClean="0"/>
              <a:t>달성교육지원청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교육복지우선지원사업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농어촌 전원학교 육성사업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사업추진  및 지원체제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주요업무</a:t>
            </a:r>
          </a:p>
          <a:p>
            <a:pPr>
              <a:buNone/>
            </a:pPr>
            <a:r>
              <a:rPr lang="ko-KR" altLang="en-US" dirty="0" smtClean="0"/>
              <a:t> ∙ </a:t>
            </a:r>
            <a:r>
              <a:rPr lang="ko-KR" altLang="en-US" dirty="0" smtClean="0">
                <a:solidFill>
                  <a:srgbClr val="FF0000"/>
                </a:solidFill>
              </a:rPr>
              <a:t>사업 실태조사 및 기관별 프로그램 </a:t>
            </a:r>
            <a:r>
              <a:rPr lang="ko-KR" altLang="en-US" dirty="0" err="1" smtClean="0">
                <a:solidFill>
                  <a:srgbClr val="FF0000"/>
                </a:solidFill>
              </a:rPr>
              <a:t>수립ㆍ운영에</a:t>
            </a:r>
            <a:r>
              <a:rPr lang="ko-KR" altLang="en-US" dirty="0" smtClean="0">
                <a:solidFill>
                  <a:srgbClr val="FF0000"/>
                </a:solidFill>
              </a:rPr>
              <a:t> 대한 컨설팅 지원</a:t>
            </a:r>
          </a:p>
          <a:p>
            <a:pPr>
              <a:buNone/>
            </a:pPr>
            <a:r>
              <a:rPr lang="ko-KR" altLang="en-US" dirty="0" smtClean="0"/>
              <a:t> ∙ 사업 모니터링 및 만족도 조사 지원</a:t>
            </a:r>
          </a:p>
          <a:p>
            <a:pPr>
              <a:buNone/>
            </a:pPr>
            <a:r>
              <a:rPr lang="ko-KR" altLang="en-US" dirty="0" smtClean="0"/>
              <a:t> ∙ 사업관계자 및 사업학교 방문연수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컨설팅 지원</a:t>
            </a:r>
          </a:p>
          <a:p>
            <a:pPr>
              <a:buNone/>
            </a:pPr>
            <a:r>
              <a:rPr lang="ko-KR" altLang="en-US" dirty="0" smtClean="0"/>
              <a:t> ∙ 지역공동사업 및 특색 프로그램 개발 지원</a:t>
            </a:r>
          </a:p>
          <a:p>
            <a:pPr>
              <a:buNone/>
            </a:pPr>
            <a:r>
              <a:rPr lang="ko-KR" altLang="en-US" dirty="0" smtClean="0"/>
              <a:t> ∙ 평가 및 지역 네트워크 구축 지원 등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시스템  구축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ko-KR" altLang="en-US" dirty="0" smtClean="0"/>
              <a:t>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사업전담부서</a:t>
            </a:r>
            <a:endParaRPr lang="en-US" altLang="ko-KR" dirty="0" smtClean="0"/>
          </a:p>
          <a:p>
            <a:pPr marL="633222" indent="-514350">
              <a:buAutoNum type="arabicParenR"/>
            </a:pPr>
            <a:endParaRPr lang="en-US" altLang="ko-KR" dirty="0" smtClean="0"/>
          </a:p>
          <a:p>
            <a:pPr>
              <a:buNone/>
            </a:pPr>
            <a:r>
              <a:rPr lang="en-US" altLang="ko-KR" b="1" dirty="0" smtClean="0"/>
              <a:t>1) </a:t>
            </a:r>
            <a:r>
              <a:rPr lang="ko-KR" altLang="en-US" b="1" dirty="0" smtClean="0"/>
              <a:t>사업전담부서 설치 </a:t>
            </a:r>
            <a:r>
              <a:rPr lang="en-US" altLang="ko-KR" b="1" dirty="0" smtClean="0"/>
              <a:t>: </a:t>
            </a:r>
            <a:r>
              <a:rPr lang="ko-KR" altLang="en-US" dirty="0" smtClean="0"/>
              <a:t>부서명칭에 ‘복지’포함 권장</a:t>
            </a:r>
          </a:p>
          <a:p>
            <a:pPr>
              <a:buNone/>
            </a:pPr>
            <a:r>
              <a:rPr lang="ko-KR" altLang="en-US" dirty="0" smtClean="0"/>
              <a:t>◦ 사업전담부서를 반드시 두되 운영방식은 학교의 규모에 따라 구성하고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부서명칭에 ‘복지’</a:t>
            </a:r>
            <a:r>
              <a:rPr lang="ko-KR" altLang="en-US" dirty="0" err="1" smtClean="0"/>
              <a:t>를</a:t>
            </a:r>
            <a:r>
              <a:rPr lang="ko-KR" altLang="en-US" dirty="0" smtClean="0"/>
              <a:t> 포함할 것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(</a:t>
            </a:r>
            <a:r>
              <a:rPr lang="ko-KR" altLang="en-US" dirty="0" smtClean="0"/>
              <a:t>예</a:t>
            </a:r>
            <a:r>
              <a:rPr lang="en-US" altLang="ko-KR" dirty="0" smtClean="0"/>
              <a:t>) </a:t>
            </a:r>
            <a:r>
              <a:rPr lang="ko-KR" altLang="en-US" dirty="0" smtClean="0"/>
              <a:t>학생복지부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방과후복지부 등</a:t>
            </a:r>
          </a:p>
          <a:p>
            <a:pPr marL="633222" indent="-514350">
              <a:buAutoNum type="arabicParenR"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시스템  구축</a:t>
            </a:r>
            <a:endParaRPr lang="ko-KR" altLang="en-US" dirty="0"/>
          </a:p>
        </p:txBody>
      </p:sp>
      <p:pic>
        <p:nvPicPr>
          <p:cNvPr id="10242" name="Picture 2" descr="C:\Documents and Settings\Administrator\바탕 화면\표10.bmp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2000240"/>
            <a:ext cx="8429684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시스템  구축</a:t>
            </a:r>
            <a:endParaRPr lang="ko-KR" altLang="en-US" dirty="0"/>
          </a:p>
        </p:txBody>
      </p:sp>
      <p:pic>
        <p:nvPicPr>
          <p:cNvPr id="11266" name="Picture 2" descr="C:\Documents and Settings\Administrator\바탕 화면\표11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9144000" cy="4929198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642910" y="1500174"/>
            <a:ext cx="471490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500" b="1" dirty="0" smtClean="0"/>
              <a:t>2)</a:t>
            </a:r>
            <a:r>
              <a:rPr lang="en-US" altLang="ko-KR" b="1" dirty="0" smtClean="0"/>
              <a:t>  </a:t>
            </a:r>
            <a:r>
              <a:rPr lang="ko-KR" altLang="en-US" sz="2500" b="1" dirty="0"/>
              <a:t>사업전담부서의</a:t>
            </a:r>
            <a:r>
              <a:rPr lang="ko-KR" altLang="en-US" b="1" dirty="0"/>
              <a:t> </a:t>
            </a:r>
            <a:r>
              <a:rPr lang="ko-KR" altLang="en-US" sz="2500" b="1" dirty="0"/>
              <a:t>구성 및 역할</a:t>
            </a:r>
            <a:endParaRPr lang="ko-KR" alt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시스템  구축</a:t>
            </a:r>
            <a:endParaRPr lang="ko-KR" altLang="en-US" dirty="0"/>
          </a:p>
        </p:txBody>
      </p:sp>
      <p:pic>
        <p:nvPicPr>
          <p:cNvPr id="12290" name="Picture 2" descr="C:\Documents and Settings\Administrator\바탕 화면\표13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시스템  구축</a:t>
            </a:r>
            <a:endParaRPr lang="ko-KR" altLang="en-US" dirty="0"/>
          </a:p>
        </p:txBody>
      </p:sp>
      <p:pic>
        <p:nvPicPr>
          <p:cNvPr id="13314" name="Picture 2" descr="C:\Documents and Settings\Administrator\바탕 화면\표14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44000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시스템  구축</a:t>
            </a:r>
            <a:endParaRPr lang="ko-KR" altLang="en-US" dirty="0"/>
          </a:p>
        </p:txBody>
      </p:sp>
      <p:pic>
        <p:nvPicPr>
          <p:cNvPr id="14338" name="Picture 2" descr="C:\Documents and Settings\Administrator\바탕 화면\표15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500306"/>
            <a:ext cx="8715436" cy="4357694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857224" y="1643050"/>
            <a:ext cx="550072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500" dirty="0" smtClean="0"/>
              <a:t>나</a:t>
            </a:r>
            <a:r>
              <a:rPr lang="en-US" altLang="ko-KR" sz="2500" dirty="0" smtClean="0"/>
              <a:t>. </a:t>
            </a:r>
            <a:r>
              <a:rPr lang="ko-KR" altLang="en-US" sz="2500" dirty="0"/>
              <a:t>교육복지관련 협의회</a:t>
            </a:r>
          </a:p>
          <a:p>
            <a:r>
              <a:rPr lang="en-US" altLang="ko-KR" sz="2500" b="1" dirty="0" smtClean="0"/>
              <a:t>1) </a:t>
            </a:r>
            <a:r>
              <a:rPr lang="ko-KR" altLang="en-US" sz="2500" b="1" dirty="0"/>
              <a:t>교육복지추진협의회 구성과 역할</a:t>
            </a:r>
            <a:endParaRPr lang="ko-KR" alt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추진배경  및 경과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50828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/>
              <a:t>나</a:t>
            </a:r>
            <a:r>
              <a:rPr lang="en-US" altLang="ko-KR" dirty="0" smtClean="0"/>
              <a:t>. </a:t>
            </a:r>
            <a:r>
              <a:rPr lang="ko-KR" altLang="en-US" dirty="0" smtClean="0"/>
              <a:t>추진경과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b="1" dirty="0" smtClean="0"/>
              <a:t>▣ 전국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교육과학기술부</a:t>
            </a:r>
            <a:r>
              <a:rPr lang="en-US" altLang="ko-KR" b="1" dirty="0" smtClean="0"/>
              <a:t>)</a:t>
            </a:r>
          </a:p>
          <a:p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교육</a:t>
            </a:r>
            <a:r>
              <a:rPr lang="en-US" altLang="ko-KR" dirty="0" smtClean="0"/>
              <a:t>․</a:t>
            </a:r>
            <a:r>
              <a:rPr lang="ko-KR" altLang="en-US" dirty="0" smtClean="0"/>
              <a:t>문화적 조건이 열악한 도시 저소득층 밀집지역에 대해 국가적 차원에서 교육복지대책 수립 결정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</a:t>
            </a:r>
            <a:r>
              <a:rPr lang="en-US" altLang="ko-KR" dirty="0" smtClean="0"/>
              <a:t>7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인적개발회의</a:t>
            </a:r>
            <a:r>
              <a:rPr lang="en-US" altLang="ko-KR" dirty="0" smtClean="0"/>
              <a:t>, ’02.7.5)</a:t>
            </a:r>
          </a:p>
          <a:p>
            <a:pPr>
              <a:buNone/>
            </a:pPr>
            <a:r>
              <a:rPr lang="ko-KR" altLang="en-US" dirty="0" smtClean="0"/>
              <a:t>◦ </a:t>
            </a:r>
            <a:r>
              <a:rPr lang="en-US" altLang="ko-KR" dirty="0" smtClean="0">
                <a:solidFill>
                  <a:srgbClr val="FF0000"/>
                </a:solidFill>
              </a:rPr>
              <a:t>`03~`10</a:t>
            </a:r>
            <a:r>
              <a:rPr lang="ko-KR" altLang="en-US" dirty="0" smtClean="0">
                <a:solidFill>
                  <a:srgbClr val="FF0000"/>
                </a:solidFill>
              </a:rPr>
              <a:t>년 </a:t>
            </a:r>
            <a:r>
              <a:rPr lang="ko-KR" altLang="en-US" dirty="0" smtClean="0"/>
              <a:t>교육복지투자우선지역 지원사업 </a:t>
            </a:r>
            <a:r>
              <a:rPr lang="en-US" altLang="ko-KR" dirty="0" smtClean="0"/>
              <a:t>: </a:t>
            </a:r>
            <a:r>
              <a:rPr lang="en-US" altLang="ko-KR" dirty="0" smtClean="0">
                <a:solidFill>
                  <a:srgbClr val="FF0000"/>
                </a:solidFill>
              </a:rPr>
              <a:t>100</a:t>
            </a:r>
            <a:r>
              <a:rPr lang="ko-KR" altLang="en-US" dirty="0" err="1" smtClean="0">
                <a:solidFill>
                  <a:srgbClr val="FF0000"/>
                </a:solidFill>
              </a:rPr>
              <a:t>개지역</a:t>
            </a:r>
            <a:endParaRPr lang="ko-KR" alt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en-US" altLang="ko-KR" dirty="0" smtClean="0">
                <a:solidFill>
                  <a:srgbClr val="FF0000"/>
                </a:solidFill>
              </a:rPr>
              <a:t>’03~`04</a:t>
            </a:r>
            <a:r>
              <a:rPr lang="ko-KR" altLang="en-US" dirty="0" smtClean="0">
                <a:solidFill>
                  <a:srgbClr val="FF0000"/>
                </a:solidFill>
              </a:rPr>
              <a:t>년 </a:t>
            </a:r>
            <a:r>
              <a:rPr lang="en-US" altLang="ko-KR" dirty="0" smtClean="0">
                <a:solidFill>
                  <a:srgbClr val="FF0000"/>
                </a:solidFill>
              </a:rPr>
              <a:t>8</a:t>
            </a:r>
            <a:r>
              <a:rPr lang="ko-KR" altLang="en-US" dirty="0" err="1" smtClean="0">
                <a:solidFill>
                  <a:srgbClr val="FF0000"/>
                </a:solidFill>
              </a:rPr>
              <a:t>개지역</a:t>
            </a:r>
            <a:r>
              <a:rPr lang="en-US" altLang="ko-KR" dirty="0" smtClean="0"/>
              <a:t>(</a:t>
            </a:r>
            <a:r>
              <a:rPr lang="ko-KR" altLang="en-US" dirty="0" smtClean="0"/>
              <a:t>서울</a:t>
            </a:r>
            <a:r>
              <a:rPr lang="en-US" altLang="ko-KR" dirty="0" smtClean="0"/>
              <a:t>6, </a:t>
            </a:r>
            <a:r>
              <a:rPr lang="ko-KR" altLang="en-US" dirty="0" smtClean="0"/>
              <a:t>부산</a:t>
            </a:r>
            <a:r>
              <a:rPr lang="en-US" altLang="ko-KR" dirty="0" smtClean="0"/>
              <a:t>2) </a:t>
            </a:r>
            <a:r>
              <a:rPr lang="ko-KR" altLang="en-US" dirty="0" smtClean="0"/>
              <a:t>시범사업 실시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사업기간 </a:t>
            </a:r>
            <a:r>
              <a:rPr lang="en-US" altLang="ko-KR" dirty="0" smtClean="0"/>
              <a:t>2</a:t>
            </a:r>
            <a:r>
              <a:rPr lang="ko-KR" altLang="en-US" dirty="0" smtClean="0"/>
              <a:t>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시스템  구축</a:t>
            </a:r>
            <a:endParaRPr lang="ko-KR" altLang="en-US" dirty="0"/>
          </a:p>
        </p:txBody>
      </p:sp>
      <p:pic>
        <p:nvPicPr>
          <p:cNvPr id="15362" name="Picture 2" descr="C:\Documents and Settings\Administrator\바탕 화면\표16.bmp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8786842" cy="5500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시스템  구축</a:t>
            </a:r>
            <a:endParaRPr lang="ko-KR" altLang="en-US" dirty="0"/>
          </a:p>
        </p:txBody>
      </p:sp>
      <p:pic>
        <p:nvPicPr>
          <p:cNvPr id="16386" name="Picture 2" descr="C:\Documents and Settings\Administrator\바탕 화면\표18.bmp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2357430"/>
            <a:ext cx="9144000" cy="4500570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714348" y="1428736"/>
            <a:ext cx="742955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500" b="1" dirty="0"/>
              <a:t>◦ 교육복지추진협의회 조직도</a:t>
            </a:r>
            <a:r>
              <a:rPr lang="en-US" altLang="ko-KR" sz="2500" dirty="0"/>
              <a:t>(</a:t>
            </a:r>
            <a:r>
              <a:rPr lang="ko-KR" altLang="en-US" sz="2500" dirty="0"/>
              <a:t>예시</a:t>
            </a:r>
            <a:r>
              <a:rPr lang="en-US" altLang="ko-KR" sz="2500" dirty="0"/>
              <a:t>)</a:t>
            </a:r>
            <a:endParaRPr lang="ko-KR" altLang="en-US" sz="2500" dirty="0"/>
          </a:p>
          <a:p>
            <a:r>
              <a:rPr lang="en-US" altLang="ko-KR" sz="2500" dirty="0"/>
              <a:t>&lt; </a:t>
            </a:r>
            <a:r>
              <a:rPr lang="ko-KR" altLang="en-US" sz="2500" dirty="0"/>
              <a:t>기존 학교 조직과 교육복지추진협의회의 통합 </a:t>
            </a:r>
            <a:r>
              <a:rPr lang="en-US" altLang="ko-KR" sz="2500" dirty="0"/>
              <a:t>&gt;</a:t>
            </a:r>
            <a:endParaRPr lang="ko-KR" alt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시스템  구축</a:t>
            </a:r>
            <a:endParaRPr lang="ko-KR" altLang="en-US" dirty="0"/>
          </a:p>
        </p:txBody>
      </p:sp>
      <p:pic>
        <p:nvPicPr>
          <p:cNvPr id="17410" name="Picture 2" descr="C:\Documents and Settings\Administrator\바탕 화면\표19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5476" y="1774825"/>
            <a:ext cx="7713048" cy="4625975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857224" y="1571612"/>
            <a:ext cx="407836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500" b="1" dirty="0" smtClean="0"/>
              <a:t>2)  </a:t>
            </a:r>
            <a:r>
              <a:rPr lang="ko-KR" altLang="en-US" sz="2500" b="1" dirty="0"/>
              <a:t>교육복지추진협의회</a:t>
            </a:r>
            <a:r>
              <a:rPr lang="ko-KR" altLang="en-US" b="1" dirty="0"/>
              <a:t> </a:t>
            </a:r>
            <a:r>
              <a:rPr lang="ko-KR" altLang="en-US" sz="2500" b="1" dirty="0"/>
              <a:t>운영</a:t>
            </a:r>
            <a:endParaRPr lang="ko-KR" alt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시스템  구축</a:t>
            </a:r>
            <a:endParaRPr lang="ko-KR" altLang="en-US" dirty="0"/>
          </a:p>
        </p:txBody>
      </p:sp>
      <p:pic>
        <p:nvPicPr>
          <p:cNvPr id="18434" name="Picture 2" descr="C:\Documents and Settings\Administrator\바탕 화면\표20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944686"/>
            <a:ext cx="9144000" cy="4913313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1000100" y="1571612"/>
            <a:ext cx="387157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500" b="1" dirty="0" smtClean="0"/>
              <a:t>3) </a:t>
            </a:r>
            <a:r>
              <a:rPr lang="ko-KR" altLang="en-US" sz="2500" b="1" dirty="0"/>
              <a:t>교육복지사의 핵심 직무</a:t>
            </a:r>
            <a:endParaRPr lang="ko-KR" alt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추진배경  및 경과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4625609"/>
          </a:xfrm>
        </p:spPr>
        <p:txBody>
          <a:bodyPr/>
          <a:lstStyle/>
          <a:p>
            <a:r>
              <a:rPr lang="en-US" altLang="ko-KR" dirty="0" smtClean="0"/>
              <a:t>- </a:t>
            </a:r>
            <a:r>
              <a:rPr lang="ko-KR" altLang="en-US" dirty="0" smtClean="0"/>
              <a:t>사업지역 확대 </a:t>
            </a:r>
            <a:r>
              <a:rPr lang="en-US" altLang="ko-KR" dirty="0" smtClean="0"/>
              <a:t>: 8</a:t>
            </a:r>
            <a:r>
              <a:rPr lang="ko-KR" altLang="en-US" dirty="0" err="1" smtClean="0"/>
              <a:t>개지역</a:t>
            </a:r>
            <a:r>
              <a:rPr lang="en-US" altLang="ko-KR" dirty="0" smtClean="0"/>
              <a:t>(’04) → 100</a:t>
            </a:r>
            <a:r>
              <a:rPr lang="ko-KR" altLang="en-US" dirty="0" err="1" smtClean="0"/>
              <a:t>개지역</a:t>
            </a:r>
            <a:r>
              <a:rPr lang="en-US" altLang="ko-KR" dirty="0" smtClean="0"/>
              <a:t>(’09)</a:t>
            </a:r>
          </a:p>
          <a:p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   ∙ </a:t>
            </a:r>
            <a:r>
              <a:rPr lang="en-US" altLang="ko-KR" dirty="0" smtClean="0"/>
              <a:t>`</a:t>
            </a:r>
            <a:r>
              <a:rPr lang="en-US" altLang="ko-KR" dirty="0" smtClean="0">
                <a:solidFill>
                  <a:srgbClr val="FF0000"/>
                </a:solidFill>
              </a:rPr>
              <a:t>05</a:t>
            </a:r>
            <a:r>
              <a:rPr lang="ko-KR" altLang="en-US" dirty="0" smtClean="0"/>
              <a:t>년 서울특별시 및 광역시 대상 </a:t>
            </a:r>
            <a:r>
              <a:rPr lang="en-US" altLang="ko-KR" dirty="0" smtClean="0">
                <a:solidFill>
                  <a:srgbClr val="FF0000"/>
                </a:solidFill>
              </a:rPr>
              <a:t>7</a:t>
            </a:r>
            <a:r>
              <a:rPr lang="ko-KR" altLang="en-US" dirty="0" err="1" smtClean="0">
                <a:solidFill>
                  <a:srgbClr val="FF0000"/>
                </a:solidFill>
              </a:rPr>
              <a:t>개지역</a:t>
            </a:r>
            <a:r>
              <a:rPr lang="ko-KR" altLang="en-US" dirty="0" smtClean="0">
                <a:solidFill>
                  <a:srgbClr val="FF0000"/>
                </a:solidFill>
              </a:rPr>
              <a:t> 추가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사업기간 연장</a:t>
            </a:r>
            <a:r>
              <a:rPr lang="en-US" altLang="ko-KR" dirty="0" smtClean="0"/>
              <a:t>(3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   ∙ </a:t>
            </a:r>
            <a:r>
              <a:rPr lang="en-US" altLang="ko-KR" dirty="0" smtClean="0"/>
              <a:t>`</a:t>
            </a:r>
            <a:r>
              <a:rPr lang="en-US" altLang="ko-KR" dirty="0" smtClean="0">
                <a:solidFill>
                  <a:srgbClr val="FF0000"/>
                </a:solidFill>
              </a:rPr>
              <a:t>06</a:t>
            </a:r>
            <a:r>
              <a:rPr lang="ko-KR" altLang="en-US" dirty="0" smtClean="0"/>
              <a:t>년 인구 </a:t>
            </a:r>
            <a:r>
              <a:rPr lang="en-US" altLang="ko-KR" dirty="0" smtClean="0"/>
              <a:t>25</a:t>
            </a:r>
            <a:r>
              <a:rPr lang="ko-KR" altLang="en-US" dirty="0" smtClean="0"/>
              <a:t>만 이상 대도시 대상 </a:t>
            </a:r>
            <a:r>
              <a:rPr lang="en-US" altLang="ko-KR" dirty="0" smtClean="0">
                <a:solidFill>
                  <a:srgbClr val="FF0000"/>
                </a:solidFill>
              </a:rPr>
              <a:t>15</a:t>
            </a:r>
            <a:r>
              <a:rPr lang="ko-KR" altLang="en-US" dirty="0" err="1" smtClean="0">
                <a:solidFill>
                  <a:srgbClr val="FF0000"/>
                </a:solidFill>
              </a:rPr>
              <a:t>개지역</a:t>
            </a:r>
            <a:r>
              <a:rPr lang="ko-KR" altLang="en-US" dirty="0" smtClean="0">
                <a:solidFill>
                  <a:srgbClr val="FF0000"/>
                </a:solidFill>
              </a:rPr>
              <a:t> 추가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사업기간 연장</a:t>
            </a:r>
            <a:r>
              <a:rPr lang="en-US" altLang="ko-KR" dirty="0" smtClean="0"/>
              <a:t>(5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   ∙ </a:t>
            </a:r>
            <a:r>
              <a:rPr lang="en-US" altLang="ko-KR" dirty="0" smtClean="0"/>
              <a:t>`</a:t>
            </a:r>
            <a:r>
              <a:rPr lang="en-US" altLang="ko-KR" dirty="0" smtClean="0">
                <a:solidFill>
                  <a:srgbClr val="FF0000"/>
                </a:solidFill>
              </a:rPr>
              <a:t>07</a:t>
            </a:r>
            <a:r>
              <a:rPr lang="ko-KR" altLang="en-US" dirty="0" smtClean="0"/>
              <a:t>년 인구 </a:t>
            </a:r>
            <a:r>
              <a:rPr lang="en-US" altLang="ko-KR" dirty="0" smtClean="0"/>
              <a:t>25</a:t>
            </a:r>
            <a:r>
              <a:rPr lang="ko-KR" altLang="en-US" dirty="0" smtClean="0"/>
              <a:t>만 이상 대도시 대상 </a:t>
            </a:r>
            <a:r>
              <a:rPr lang="en-US" altLang="ko-KR" dirty="0" smtClean="0">
                <a:solidFill>
                  <a:srgbClr val="FF0000"/>
                </a:solidFill>
              </a:rPr>
              <a:t>30</a:t>
            </a:r>
            <a:r>
              <a:rPr lang="ko-KR" altLang="en-US" dirty="0" err="1" smtClean="0">
                <a:solidFill>
                  <a:srgbClr val="FF0000"/>
                </a:solidFill>
              </a:rPr>
              <a:t>개지역</a:t>
            </a:r>
            <a:r>
              <a:rPr lang="ko-KR" altLang="en-US" dirty="0" smtClean="0">
                <a:solidFill>
                  <a:srgbClr val="FF0000"/>
                </a:solidFill>
              </a:rPr>
              <a:t> 추가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지정제</a:t>
            </a:r>
            <a:r>
              <a:rPr lang="ko-KR" altLang="en-US" dirty="0" smtClean="0"/>
              <a:t> 병행</a:t>
            </a:r>
          </a:p>
          <a:p>
            <a:pPr>
              <a:buNone/>
            </a:pPr>
            <a:r>
              <a:rPr lang="ko-KR" altLang="en-US" dirty="0" smtClean="0"/>
              <a:t>   ∙ </a:t>
            </a:r>
            <a:r>
              <a:rPr lang="en-US" altLang="ko-KR" dirty="0" smtClean="0"/>
              <a:t>`</a:t>
            </a:r>
            <a:r>
              <a:rPr lang="en-US" altLang="ko-KR" dirty="0" smtClean="0">
                <a:solidFill>
                  <a:srgbClr val="FF0000"/>
                </a:solidFill>
              </a:rPr>
              <a:t>09</a:t>
            </a:r>
            <a:r>
              <a:rPr lang="ko-KR" altLang="en-US" dirty="0" smtClean="0"/>
              <a:t>년 모든 </a:t>
            </a:r>
            <a:r>
              <a:rPr lang="ko-KR" altLang="en-US" dirty="0" err="1" smtClean="0"/>
              <a:t>시지역</a:t>
            </a:r>
            <a:r>
              <a:rPr lang="ko-KR" altLang="en-US" dirty="0" smtClean="0"/>
              <a:t> 대상 </a:t>
            </a:r>
            <a:r>
              <a:rPr lang="en-US" altLang="ko-KR" dirty="0" smtClean="0">
                <a:solidFill>
                  <a:srgbClr val="FF0000"/>
                </a:solidFill>
              </a:rPr>
              <a:t>40</a:t>
            </a:r>
            <a:r>
              <a:rPr lang="ko-KR" altLang="en-US" dirty="0" err="1" smtClean="0">
                <a:solidFill>
                  <a:srgbClr val="FF0000"/>
                </a:solidFill>
              </a:rPr>
              <a:t>개지역</a:t>
            </a:r>
            <a:r>
              <a:rPr lang="ko-KR" altLang="en-US" dirty="0" smtClean="0">
                <a:solidFill>
                  <a:srgbClr val="FF0000"/>
                </a:solidFill>
              </a:rPr>
              <a:t> 추가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추진배경  및 경과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교육복지투자우선지역 지원사업 개선방안 발표</a:t>
            </a:r>
            <a:r>
              <a:rPr lang="en-US" altLang="ko-KR" dirty="0" smtClean="0"/>
              <a:t>(’10.7.28)</a:t>
            </a:r>
          </a:p>
          <a:p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-</a:t>
            </a:r>
            <a:r>
              <a:rPr lang="ko-KR" altLang="en-US" dirty="0" smtClean="0"/>
              <a:t>사업명칭 변경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교육복지투자우선지역지원사업</a:t>
            </a:r>
            <a:r>
              <a:rPr lang="ko-KR" altLang="en-US" dirty="0" smtClean="0"/>
              <a:t>⇒</a:t>
            </a:r>
            <a:r>
              <a:rPr lang="ko-KR" altLang="en-US" dirty="0" smtClean="0">
                <a:solidFill>
                  <a:srgbClr val="FF0000"/>
                </a:solidFill>
              </a:rPr>
              <a:t>교육복지우선지원사업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>
                <a:solidFill>
                  <a:srgbClr val="FF0000"/>
                </a:solidFill>
              </a:rPr>
              <a:t>법령상 근거 확보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재정지원 및 사업학교 선정방식 변경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사업대상학교 확대</a:t>
            </a:r>
            <a:r>
              <a:rPr lang="ko-KR" altLang="en-US" dirty="0" smtClean="0"/>
              <a:t> 등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추진배경  및 경과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775191"/>
            <a:ext cx="8786874" cy="4625609"/>
          </a:xfrm>
        </p:spPr>
        <p:txBody>
          <a:bodyPr>
            <a:normAutofit/>
          </a:bodyPr>
          <a:lstStyle/>
          <a:p>
            <a:r>
              <a:rPr lang="ko-KR" altLang="en-US" b="1" dirty="0" smtClean="0"/>
              <a:t>▣ 대구시교육청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◦ 교육복지우선지원사업 운영</a:t>
            </a:r>
          </a:p>
          <a:p>
            <a:pPr>
              <a:buNone/>
            </a:pPr>
            <a:r>
              <a:rPr lang="en-US" altLang="ko-KR" dirty="0" smtClean="0"/>
              <a:t>2005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err="1" smtClean="0"/>
              <a:t>개지역</a:t>
            </a:r>
            <a:r>
              <a:rPr lang="ko-KR" altLang="en-US" dirty="0" smtClean="0"/>
              <a:t> </a:t>
            </a:r>
            <a:r>
              <a:rPr lang="en-US" altLang="ko-KR" dirty="0" smtClean="0"/>
              <a:t>16</a:t>
            </a:r>
            <a:r>
              <a:rPr lang="ko-KR" altLang="en-US" dirty="0" smtClean="0"/>
              <a:t>개교⇒</a:t>
            </a:r>
            <a:r>
              <a:rPr lang="en-US" altLang="ko-KR" dirty="0" smtClean="0">
                <a:solidFill>
                  <a:srgbClr val="FF0000"/>
                </a:solidFill>
              </a:rPr>
              <a:t>2011</a:t>
            </a:r>
            <a:r>
              <a:rPr lang="ko-KR" altLang="en-US" dirty="0" smtClean="0">
                <a:solidFill>
                  <a:srgbClr val="FF0000"/>
                </a:solidFill>
              </a:rPr>
              <a:t>년 </a:t>
            </a:r>
            <a:r>
              <a:rPr lang="en-US" altLang="ko-KR" dirty="0" smtClean="0">
                <a:solidFill>
                  <a:srgbClr val="FF0000"/>
                </a:solidFill>
              </a:rPr>
              <a:t>139</a:t>
            </a:r>
            <a:r>
              <a:rPr lang="ko-KR" altLang="en-US" dirty="0" smtClean="0">
                <a:solidFill>
                  <a:srgbClr val="FF0000"/>
                </a:solidFill>
              </a:rPr>
              <a:t>개교</a:t>
            </a:r>
            <a:r>
              <a:rPr lang="ko-KR" altLang="en-US" dirty="0" smtClean="0"/>
              <a:t>로 확대</a:t>
            </a:r>
          </a:p>
          <a:p>
            <a:pPr marL="0" algn="just">
              <a:lnSpc>
                <a:spcPct val="160000"/>
              </a:lnSpc>
              <a:buNone/>
            </a:pPr>
            <a:endParaRPr lang="ko-KR" altLang="en-US" dirty="0" smtClean="0">
              <a:solidFill>
                <a:srgbClr val="000000"/>
              </a:solidFill>
              <a:latin typeface="바탕"/>
            </a:endParaRPr>
          </a:p>
        </p:txBody>
      </p:sp>
      <p:pic>
        <p:nvPicPr>
          <p:cNvPr id="1026" name="Picture 2" descr="C:\Documents and Settings\Administrator\바탕 화면\표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357562"/>
            <a:ext cx="8929718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추진배경  및 경과</a:t>
            </a:r>
            <a:endParaRPr lang="ko-KR" altLang="en-US" dirty="0"/>
          </a:p>
        </p:txBody>
      </p:sp>
      <p:pic>
        <p:nvPicPr>
          <p:cNvPr id="2050" name="Picture 2" descr="C:\Documents and Settings\Administrator\바탕 화면\표2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9144000" cy="4857760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>
            <a:off x="928662" y="1571612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/>
              <a:t>◦ 교육복지우선지원사업 개선방안 마련</a:t>
            </a:r>
            <a:r>
              <a:rPr lang="en-US" altLang="ko-KR" dirty="0"/>
              <a:t>(’11.11.28)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266</TotalTime>
  <Words>1654</Words>
  <Application>Microsoft Office PowerPoint</Application>
  <PresentationFormat>화면 슬라이드 쇼(4:3)</PresentationFormat>
  <Paragraphs>255</Paragraphs>
  <Slides>53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53</vt:i4>
      </vt:variant>
    </vt:vector>
  </HeadingPairs>
  <TitlesOfParts>
    <vt:vector size="54" baseType="lpstr">
      <vt:lpstr>모듈</vt:lpstr>
      <vt:lpstr>교육복지우선지원사업                                                      박경진</vt:lpstr>
      <vt:lpstr>1.사업의 정의 </vt:lpstr>
      <vt:lpstr>2. 추진배경  및 경과</vt:lpstr>
      <vt:lpstr>2. 추진배경  및 경과</vt:lpstr>
      <vt:lpstr>2. 추진배경  및 경과</vt:lpstr>
      <vt:lpstr>2. 추진배경  및 경과</vt:lpstr>
      <vt:lpstr>2. 추진배경  및 경과</vt:lpstr>
      <vt:lpstr>2. 추진배경  및 경과</vt:lpstr>
      <vt:lpstr>2. 추진배경  및 경과</vt:lpstr>
      <vt:lpstr>2. 추진배경  및 경과</vt:lpstr>
      <vt:lpstr>3. 사업대상</vt:lpstr>
      <vt:lpstr>3. 사업대상</vt:lpstr>
      <vt:lpstr>3. 사업대상</vt:lpstr>
      <vt:lpstr>3. 사업대상</vt:lpstr>
      <vt:lpstr>4. 목표와 전략</vt:lpstr>
      <vt:lpstr>4. 목표와 전략</vt:lpstr>
      <vt:lpstr>4. 목표와 전략</vt:lpstr>
      <vt:lpstr>4. 목표와 전략</vt:lpstr>
      <vt:lpstr>4. 목표와 전략</vt:lpstr>
      <vt:lpstr>4. 목표와 전략</vt:lpstr>
      <vt:lpstr>4. 목표와 전략</vt:lpstr>
      <vt:lpstr>4. 목표와 전략</vt:lpstr>
      <vt:lpstr>4. 목표와 전략</vt:lpstr>
      <vt:lpstr>4. 목표와 전략</vt:lpstr>
      <vt:lpstr>4. 목표와 전략</vt:lpstr>
      <vt:lpstr>5. 영역별 사업내용</vt:lpstr>
      <vt:lpstr>5. 영역별 사업내용</vt:lpstr>
      <vt:lpstr>5. 영역별 사업내용</vt:lpstr>
      <vt:lpstr>5. 영역별 사업내용</vt:lpstr>
      <vt:lpstr>6. 사업추진  및 지원체제</vt:lpstr>
      <vt:lpstr>6. 사업추진  및 지원체제</vt:lpstr>
      <vt:lpstr>6. 사업추진  및 지원체제</vt:lpstr>
      <vt:lpstr>6. 사업추진  및 지원체제</vt:lpstr>
      <vt:lpstr>6. 사업추진  및 지원체제</vt:lpstr>
      <vt:lpstr>6. 사업추진  및 지원체제</vt:lpstr>
      <vt:lpstr>6. 사업추진  및 지원체제</vt:lpstr>
      <vt:lpstr>6. 사업추진  및 지원체제</vt:lpstr>
      <vt:lpstr>6. 사업추진  및 지원체제</vt:lpstr>
      <vt:lpstr>6. 사업추진  및 지원체제</vt:lpstr>
      <vt:lpstr>6. 사업추진  및 지원체제</vt:lpstr>
      <vt:lpstr>6. 사업추진  및 지원체제</vt:lpstr>
      <vt:lpstr>6. 사업추진  및 지원체제</vt:lpstr>
      <vt:lpstr>6. 사업추진  및 지원체제</vt:lpstr>
      <vt:lpstr>7. 시스템  구축</vt:lpstr>
      <vt:lpstr>7. 시스템  구축</vt:lpstr>
      <vt:lpstr>7. 시스템  구축</vt:lpstr>
      <vt:lpstr>7. 시스템  구축</vt:lpstr>
      <vt:lpstr>7. 시스템  구축</vt:lpstr>
      <vt:lpstr>7. 시스템  구축</vt:lpstr>
      <vt:lpstr>7. 시스템  구축</vt:lpstr>
      <vt:lpstr>7. 시스템  구축</vt:lpstr>
      <vt:lpstr>7. 시스템  구축</vt:lpstr>
      <vt:lpstr>7. 시스템  구축</vt:lpstr>
    </vt:vector>
  </TitlesOfParts>
  <Company>XP SP3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교육복지우선지원사업</dc:title>
  <dc:creator>snoopy</dc:creator>
  <cp:lastModifiedBy>snoopy</cp:lastModifiedBy>
  <cp:revision>47</cp:revision>
  <dcterms:created xsi:type="dcterms:W3CDTF">2012-05-31T16:16:03Z</dcterms:created>
  <dcterms:modified xsi:type="dcterms:W3CDTF">2012-06-03T16:00:11Z</dcterms:modified>
</cp:coreProperties>
</file>