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2"/>
    <p:restoredTop sz="94280"/>
  </p:normalViewPr>
  <p:slideViewPr>
    <p:cSldViewPr snapToObjects="1">
      <p:cViewPr>
        <p:scale>
          <a:sx n="80" d="100"/>
          <a:sy n="80" d="100"/>
        </p:scale>
        <p:origin x="-924" y="24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6248271" y="1428736"/>
            <a:ext cx="1781773" cy="5435959"/>
            <a:chOff x="6248271" y="1500174"/>
            <a:chExt cx="1781773" cy="5435959"/>
          </a:xfrm>
        </p:grpSpPr>
        <p:sp>
          <p:nvSpPr>
            <p:cNvPr id="31" name="타원 30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36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3428815" y="-892801"/>
            <a:ext cx="1785874" cy="3920881"/>
            <a:chOff x="3428815" y="-892801"/>
            <a:chExt cx="1785874" cy="3920881"/>
          </a:xfrm>
        </p:grpSpPr>
        <p:sp>
          <p:nvSpPr>
            <p:cNvPr id="29" name="타원 28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현 49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6429420" cy="1017598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42910" y="3109910"/>
            <a:ext cx="6400800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3832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C77B641-0ACA-4CD1-A169-F03B0FAE9E38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52828" y="6356350"/>
            <a:ext cx="2038344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6248271" y="1428736"/>
            <a:ext cx="1781773" cy="5435959"/>
            <a:chOff x="6248271" y="1500174"/>
            <a:chExt cx="1781773" cy="5435959"/>
          </a:xfrm>
        </p:grpSpPr>
        <p:sp>
          <p:nvSpPr>
            <p:cNvPr id="22" name="타원 21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27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3428815" y="-892801"/>
            <a:ext cx="1785874" cy="3920881"/>
            <a:chOff x="3428815" y="-892801"/>
            <a:chExt cx="1785874" cy="3920881"/>
          </a:xfrm>
        </p:grpSpPr>
        <p:sp>
          <p:nvSpPr>
            <p:cNvPr id="33" name="타원 32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현 34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제목 1"/>
          <p:cNvSpPr>
            <a:spLocks noGrp="1"/>
          </p:cNvSpPr>
          <p:nvPr>
            <p:ph type="ctrTitle"/>
          </p:nvPr>
        </p:nvSpPr>
        <p:spPr>
          <a:xfrm>
            <a:off x="500034" y="4071942"/>
            <a:ext cx="7772400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F9DCF180-5990-4FA3-A469-8A041DA45C8D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92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8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2844" y="356848"/>
            <a:ext cx="71438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4458" y="266700"/>
            <a:ext cx="8229600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4" hasCustomPrompt="1"/>
          </p:nvPr>
        </p:nvSpPr>
        <p:spPr>
          <a:xfrm>
            <a:off x="2143141" y="1785938"/>
            <a:ext cx="4786313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1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55E57ED3-E3DC-4A4C-81B1-BFCF83763990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1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7707312" y="1181419"/>
            <a:ext cx="1438275" cy="5676581"/>
            <a:chOff x="7707312" y="1181419"/>
            <a:chExt cx="1438275" cy="5676581"/>
          </a:xfrm>
        </p:grpSpPr>
        <p:sp>
          <p:nvSpPr>
            <p:cNvPr id="8" name="Freeform 31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3"/>
            <p:cNvSpPr/>
            <p:nvPr/>
          </p:nvSpPr>
          <p:spPr>
            <a:xfrm rot="10800000" flipH="1">
              <a:off x="7707312" y="3544253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35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37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41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FDAC133-137F-4C30-AEE7-4344412CC8FC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98172" y="6356350"/>
            <a:ext cx="1947656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672072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9696" y="274638"/>
            <a:ext cx="6518320" cy="939784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1428736"/>
            <a:ext cx="8400992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66905ED7-7392-4C17-B7BA-290FCD24D175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20FF-38D3-4317-BDD8-8F3AC7CD26BF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 flipH="1">
            <a:off x="0" y="-892801"/>
            <a:ext cx="5716772" cy="7757496"/>
            <a:chOff x="3428815" y="-892801"/>
            <a:chExt cx="5716772" cy="7757496"/>
          </a:xfrm>
        </p:grpSpPr>
        <p:grpSp>
          <p:nvGrpSpPr>
            <p:cNvPr id="23" name="그룹 22"/>
            <p:cNvGrpSpPr/>
            <p:nvPr/>
          </p:nvGrpSpPr>
          <p:grpSpPr>
            <a:xfrm>
              <a:off x="6248271" y="1428736"/>
              <a:ext cx="1781773" cy="5435959"/>
              <a:chOff x="6248271" y="1500174"/>
              <a:chExt cx="1781773" cy="5435959"/>
            </a:xfrm>
          </p:grpSpPr>
          <p:sp>
            <p:nvSpPr>
              <p:cNvPr id="24" name="타원 23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타원 24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타원 26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7707312" y="0"/>
              <a:ext cx="1438275" cy="5676581"/>
              <a:chOff x="7707312" y="0"/>
              <a:chExt cx="1438275" cy="5676581"/>
            </a:xfrm>
          </p:grpSpPr>
          <p:sp>
            <p:nvSpPr>
              <p:cNvPr id="29" name="Freeform 31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ah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33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ah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Freeform 35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ah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37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ah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41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ah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3428815" y="-892801"/>
              <a:ext cx="1785874" cy="3920881"/>
              <a:chOff x="3428815" y="-892801"/>
              <a:chExt cx="1785874" cy="3920881"/>
            </a:xfrm>
          </p:grpSpPr>
          <p:sp>
            <p:nvSpPr>
              <p:cNvPr id="35" name="타원 34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현 36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7224" y="4121148"/>
            <a:ext cx="7772400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7224" y="3571876"/>
            <a:ext cx="7772400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3832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6DC6F400-4D2A-43A0-B9E9-D827A02281C0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52828" y="6356350"/>
            <a:ext cx="2038344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50684D-1D1C-49C3-9C00-6F9504B3144A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7916-B9B2-42C7-9AAF-D419E5B18882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idx="9"/>
          </p:nvPr>
        </p:nvSpPr>
        <p:spPr>
          <a:xfrm>
            <a:off x="456028" y="164306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55865CD-0950-4A0B-8BF5-7C96D1A69439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8016" y="561968"/>
            <a:ext cx="1827612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9E099E1-FE5F-4730-97B6-730C770886D5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6858016" y="561968"/>
            <a:ext cx="182878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57356" y="4938720"/>
            <a:ext cx="5486400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857356" y="808045"/>
            <a:ext cx="5486400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57356" y="5410220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603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F410934-3023-426B-ACDC-C86D3279A7D2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571868" y="6356350"/>
            <a:ext cx="1947656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94036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잔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38328" y="1428736"/>
            <a:ext cx="8467344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3832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fld id="{145D2DC5-D981-478C-96F2-D19A5FDA4D1C}" type="datetime1">
              <a:rPr lang="ko-KR" altLang="en-US"/>
              <a:pPr/>
              <a:t>2015-05-26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16" y="561968"/>
            <a:ext cx="1947656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720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2844" y="356848"/>
            <a:ext cx="71438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기독교와 중세 철학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둔스 스코투스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300"/>
              <a:t>둔스 스코투스(</a:t>
            </a:r>
            <a:r>
              <a:rPr lang="en-US" altLang="ko-KR" sz="4300"/>
              <a:t>Duns Scotus)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072955" y="1428736"/>
            <a:ext cx="2940882" cy="4697427"/>
          </a:xfrm>
          <a:prstGeom prst="rect">
            <a:avLst/>
          </a:prstGeom>
        </p:spPr>
      </p:pic>
      <p:sp>
        <p:nvSpPr>
          <p:cNvPr id="5" name="구름 모양 설명선 4"/>
          <p:cNvSpPr/>
          <p:nvPr/>
        </p:nvSpPr>
        <p:spPr>
          <a:xfrm>
            <a:off x="0" y="1214422"/>
            <a:ext cx="3888486" cy="1331025"/>
          </a:xfrm>
          <a:prstGeom prst="cloudCallout">
            <a:avLst>
              <a:gd name="adj1" fmla="val 52383"/>
              <a:gd name="adj2" fmla="val 57379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/>
              <a:t>확고한 철학적 원리 </a:t>
            </a:r>
          </a:p>
        </p:txBody>
      </p:sp>
      <p:sp>
        <p:nvSpPr>
          <p:cNvPr id="6" name="구름 모양 설명선 5"/>
          <p:cNvSpPr/>
          <p:nvPr/>
        </p:nvSpPr>
        <p:spPr>
          <a:xfrm>
            <a:off x="6013837" y="1150407"/>
            <a:ext cx="2590667" cy="1459055"/>
          </a:xfrm>
          <a:prstGeom prst="cloudCallout">
            <a:avLst>
              <a:gd name="adj1" fmla="val -56160"/>
              <a:gd name="adj2" fmla="val 107554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300"/>
              <a:t>종교개혁자 칼빈</a:t>
            </a:r>
            <a:r>
              <a:rPr lang="ko-KR" altLang="en-US"/>
              <a:t> </a:t>
            </a:r>
          </a:p>
        </p:txBody>
      </p:sp>
      <p:sp>
        <p:nvSpPr>
          <p:cNvPr id="7" name="구름 모양 설명선 6"/>
          <p:cNvSpPr/>
          <p:nvPr/>
        </p:nvSpPr>
        <p:spPr>
          <a:xfrm>
            <a:off x="6013836" y="3777449"/>
            <a:ext cx="2064887" cy="1416342"/>
          </a:xfrm>
          <a:prstGeom prst="cloudCallout">
            <a:avLst>
              <a:gd name="adj1" fmla="val -67936"/>
              <a:gd name="adj2" fmla="val 36387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/>
              <a:t>데카르트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철학적 특징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아리스토텔레스와의 결별과 재해석 </a:t>
            </a:r>
          </a:p>
          <a:p>
            <a:pPr>
              <a:buNone/>
            </a:pPr>
            <a:r>
              <a:rPr lang="ko-KR" altLang="en-US"/>
              <a:t>1) 보편성의 개념</a:t>
            </a:r>
          </a:p>
          <a:p>
            <a:pPr>
              <a:buNone/>
            </a:pPr>
            <a:r>
              <a:rPr lang="ko-KR" altLang="en-US"/>
              <a:t>2) 형이상학 </a:t>
            </a:r>
          </a:p>
          <a:p>
            <a:pPr>
              <a:buNone/>
            </a:pPr>
            <a:r>
              <a:rPr lang="ko-KR" altLang="en-US"/>
              <a:t>3) 현실성과 잠재성</a:t>
            </a:r>
          </a:p>
          <a:p>
            <a:pPr>
              <a:buNone/>
            </a:pPr>
            <a:r>
              <a:rPr lang="ko-KR" altLang="en-US"/>
              <a:t>4) 질료 : 개체화의 원리 &lt;-&gt; 개별성 </a:t>
            </a:r>
          </a:p>
          <a:p>
            <a:pPr>
              <a:buNone/>
            </a:pPr>
            <a:r>
              <a:rPr lang="ko-KR" altLang="en-US"/>
              <a:t>5) 인간의 지성 </a:t>
            </a:r>
          </a:p>
          <a:p>
            <a:pPr>
              <a:buNone/>
            </a:pPr>
            <a:r>
              <a:rPr lang="ko-KR" altLang="en-US"/>
              <a:t>(1) 아리스토텔레스 - 순전한 지적 인식이 존재하지 않는다.</a:t>
            </a:r>
          </a:p>
          <a:p>
            <a:pPr>
              <a:buNone/>
            </a:pPr>
            <a:r>
              <a:rPr lang="ko-KR" altLang="en-US"/>
              <a:t>왜냐하면 정신적 능력은 개체화의 원리인 질료를 파악할 수 없기 때문이다.  </a:t>
            </a:r>
          </a:p>
          <a:p>
            <a:pPr>
              <a:buNone/>
            </a:pPr>
            <a:r>
              <a:rPr lang="ko-KR" altLang="en-US"/>
              <a:t>(2) 스코투스 - 지성은 각 개체의 단일성을 파악할 수 있다.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아퀴나스와의 차이점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신존재 증명 </a:t>
            </a:r>
          </a:p>
          <a:p>
            <a:pPr>
              <a:buNone/>
            </a:pPr>
            <a:r>
              <a:rPr lang="ko-KR" altLang="en-US"/>
              <a:t>1) 자연적 이성으로는 하나님을 알 수 없다. 신의 성은계시를 통해서만 알려질 수 있다. </a:t>
            </a:r>
          </a:p>
          <a:p>
            <a:pPr>
              <a:buNone/>
            </a:pPr>
            <a:r>
              <a:rPr lang="ko-KR" altLang="en-US"/>
              <a:t>2) 하나님은 자신이 만든 세상에 대하여 절대적으로 자유롭다. </a:t>
            </a:r>
          </a:p>
          <a:p>
            <a:pPr>
              <a:buNone/>
            </a:pPr>
            <a:r>
              <a:rPr lang="ko-KR" altLang="en-US"/>
              <a:t>* 오캄 (</a:t>
            </a:r>
            <a:r>
              <a:rPr lang="en-US" altLang="ko-KR"/>
              <a:t>via moderna) </a:t>
            </a:r>
            <a:r>
              <a:rPr lang="ko-KR" altLang="en-US"/>
              <a:t>와</a:t>
            </a:r>
            <a:r>
              <a:rPr lang="en-US" altLang="ko-KR"/>
              <a:t> </a:t>
            </a:r>
            <a:r>
              <a:rPr lang="ko-KR" altLang="en-US"/>
              <a:t>아퀴나스 (</a:t>
            </a:r>
            <a:r>
              <a:rPr lang="en-US" altLang="ko-KR"/>
              <a:t>via antiqua)</a:t>
            </a:r>
            <a:r>
              <a:rPr lang="ko-KR" altLang="en-US"/>
              <a:t>의</a:t>
            </a:r>
            <a:r>
              <a:rPr lang="en-US" altLang="ko-KR"/>
              <a:t> </a:t>
            </a:r>
            <a:r>
              <a:rPr lang="ko-KR" altLang="en-US"/>
              <a:t>연결</a:t>
            </a:r>
          </a:p>
          <a:p>
            <a:pPr>
              <a:buNone/>
            </a:pPr>
            <a:r>
              <a:rPr lang="ko-KR" altLang="en-US"/>
              <a:t>2. 인간 이해 </a:t>
            </a:r>
          </a:p>
          <a:p>
            <a:pPr>
              <a:buNone/>
            </a:pPr>
            <a:r>
              <a:rPr lang="ko-KR" altLang="en-US"/>
              <a:t>1) 아퀴나스 - 주지주의 </a:t>
            </a:r>
          </a:p>
          <a:p>
            <a:pPr>
              <a:buNone/>
            </a:pPr>
            <a:r>
              <a:rPr lang="ko-KR" altLang="en-US"/>
              <a:t>2) 스코투스 - 주의론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인식론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sz="3600">
                <a:latin typeface="함초롬바탕"/>
                <a:ea typeface="함초롬바탕"/>
              </a:rPr>
              <a:t>“대상 자체가 진정으로 존재해야 한다는 점은 요구되지 않는다. 하지만 대상을 나타내는 무언가가 존재해야 한다는 점은 요구된다. 종이 바로 그런 본성을, 즉 인식되는 대상이 그 안에 존재한다는 본성을 지니는데 대상은 종 안에 실제로 또는 사실상 존재하는 것이 아니라 종 안에 자신을 드러내는 방식으로 존재한다.” (Ord. 3. 366)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인식론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내가 흰 벽을 볼 때 벽이 희다는 것을 어떻게 알 수 있는가? </a:t>
            </a:r>
          </a:p>
          <a:p>
            <a:pPr>
              <a:buNone/>
            </a:pPr>
            <a:r>
              <a:rPr lang="ko-KR" altLang="en-US"/>
              <a:t>1) 아퀴나스 - 대상의 현존이 정신 안에 존재하기 때문에 </a:t>
            </a:r>
          </a:p>
          <a:p>
            <a:pPr>
              <a:buNone/>
            </a:pPr>
            <a:r>
              <a:rPr lang="ko-KR" altLang="en-US"/>
              <a:t>2) 스코투스 - 감각과 정신이 낳은 결과 </a:t>
            </a:r>
          </a:p>
          <a:p>
            <a:pPr>
              <a:buNone/>
            </a:pPr>
            <a:r>
              <a:rPr lang="ko-KR" altLang="en-US"/>
              <a:t>2. 직관적 인식과 추상적 인식을 구별 </a:t>
            </a:r>
          </a:p>
          <a:p>
            <a:pPr>
              <a:buNone/>
            </a:pPr>
            <a:r>
              <a:rPr lang="ko-KR" altLang="en-US"/>
              <a:t>"우리는 지성 안에 두 종류의 인식 또는 지적 작용이 있음을 알아야 한다. 그중 하나는 모든 현존으로부터 추상화함으로써 지성 안에 존재하는 작용이며, 다른 하나는 어떤 사물이 현존을 드러내는 한에서만 그것에 관하여 성립할 수 있는 작용이다." </a:t>
            </a:r>
          </a:p>
          <a:p>
            <a:pPr>
              <a:buNone/>
            </a:pPr>
            <a:r>
              <a:rPr lang="ko-KR" altLang="en-US"/>
              <a:t>- 완전한 직관적 지식과 불완전한 직관적 지식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무한한 존재 증명 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sz="2500">
                <a:latin typeface="함초롬바탕"/>
                <a:ea typeface="함초롬바탕"/>
              </a:rPr>
              <a:t>“현존할 수 있는 능력을 지닌 무언가가 있다고 가정해 보자. 무엇이 그것을 현존하게 만들 수 있을까? 그것은 반드시 무언가임에 틀림없다. 왜냐하면 무로부터는 아무것도 생겨나지 않기 때문이다. 또한 그것은 현존할 수 있는 능력을 지닌 것 자체와는 다른 무언가임에 틀림없다. 왜냐하면 아무것도 자신을 원인으로 삼을 수는 없기 때문이다. 이제 이 다른 무언가를 A라고 하자. A자체는 어떤 원인의 결과인가? 만일 그렇지 않다면 A는 우리가 지금까지 추구해 온 제일원리이다. 만일 그렇다면 A의 원인을 B라고 하자. 이와 동일한 논증을 B에 대해서도 반복할 수 있다. 이런 논증을 영원히 반복하는 일은 불가능하므로 우리는 결국 제일원인에 도달한다.”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무한한 존재의 증명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인과성의 구분 </a:t>
            </a:r>
          </a:p>
          <a:p>
            <a:pPr>
              <a:buNone/>
            </a:pPr>
            <a:r>
              <a:rPr lang="ko-KR" altLang="en-US"/>
              <a:t>1) 본질적으로 질서지어진 것 </a:t>
            </a:r>
          </a:p>
          <a:p>
            <a:pPr>
              <a:buNone/>
            </a:pPr>
            <a:r>
              <a:rPr lang="ko-KR" altLang="en-US"/>
              <a:t>- 정원사가 삽을 움직이고 그 삽이 흙을 옮기는 경우</a:t>
            </a:r>
          </a:p>
          <a:p>
            <a:pPr>
              <a:buNone/>
            </a:pPr>
            <a:r>
              <a:rPr lang="ko-KR" altLang="en-US"/>
              <a:t>- 수직적인 계층의 질서  </a:t>
            </a:r>
          </a:p>
          <a:p>
            <a:pPr>
              <a:buNone/>
            </a:pPr>
            <a:r>
              <a:rPr lang="ko-KR" altLang="en-US"/>
              <a:t>2) 우연적으로 질서지어진 것 </a:t>
            </a:r>
          </a:p>
          <a:p>
            <a:pPr>
              <a:buNone/>
            </a:pPr>
            <a:r>
              <a:rPr lang="ko-KR" altLang="en-US"/>
              <a:t>- 아버지는 자신이 낳은 아들의 원인일 수는 있지만 아들이 낳은 아들, 즉 손자의 원인일 수는 없다. </a:t>
            </a:r>
          </a:p>
          <a:p>
            <a:pPr>
              <a:buNone/>
            </a:pPr>
            <a:r>
              <a:rPr lang="ko-KR" altLang="en-US"/>
              <a:t>- 수평적인 인과의 연쇄 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잔상">
  <a:themeElements>
    <a:clrScheme name="잔상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잔상">
      <a:majorFont>
        <a:latin typeface="Arial"/>
        <a:ea typeface="한컴 윤체 M"/>
        <a:cs typeface=""/>
      </a:majorFont>
      <a:minorFont>
        <a:latin typeface="Arial"/>
        <a:ea typeface="한컴 윤체 L"/>
        <a:cs typeface=""/>
      </a:minorFont>
    </a:fontScheme>
    <a:fmtScheme name="잔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화면 슬라이드 쇼(4:3)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잔상</vt:lpstr>
      <vt:lpstr>기독교와 중세 철학 </vt:lpstr>
      <vt:lpstr>둔스 스코투스(Duns Scotus)</vt:lpstr>
      <vt:lpstr>철학적 특징 </vt:lpstr>
      <vt:lpstr>아퀴나스와의 차이점 </vt:lpstr>
      <vt:lpstr>스코투스의 인식론 </vt:lpstr>
      <vt:lpstr>스코투스의 인식론 </vt:lpstr>
      <vt:lpstr>스코투스의 무한한 존재 증명  </vt:lpstr>
      <vt:lpstr>무한한 존재의 증명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기독교와 중세 철학</dc:title>
  <dc:creator>Shinhye</dc:creator>
  <cp:lastModifiedBy>김찬송</cp:lastModifiedBy>
  <cp:revision>20</cp:revision>
  <dcterms:created xsi:type="dcterms:W3CDTF">2015-05-26T00:46:14Z</dcterms:created>
  <dcterms:modified xsi:type="dcterms:W3CDTF">2015-05-26T05:40:26Z</dcterms:modified>
  <cp:contentStatus>화면 슬라이드 쇼(4:3)</cp:contentStatus>
</cp:coreProperties>
</file>