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71" r:id="rId23"/>
    <p:sldId id="272" r:id="rId24"/>
    <p:sldId id="285" r:id="rId25"/>
    <p:sldId id="273" r:id="rId26"/>
    <p:sldId id="274" r:id="rId27"/>
    <p:sldId id="275" r:id="rId28"/>
    <p:sldId id="276" r:id="rId29"/>
    <p:sldId id="277" r:id="rId30"/>
    <p:sldId id="278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0A4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1D450-8C00-4958-8DF8-2B9D7AC9E34B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91D86-D861-4BEC-9457-0E7DF537EB8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91D86-D861-4BEC-9457-0E7DF537EB88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879BE-6A97-4B99-91B7-DFCB60C7A870}" type="datetimeFigureOut">
              <a:rPr lang="ko-KR" altLang="en-US" smtClean="0"/>
              <a:pPr/>
              <a:t>2010-03-30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5F42A-C997-463B-888A-EFC045C39E9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smtClean="0">
                <a:ea typeface="문체부 제목 돋음체" pitchFamily="49" charset="-127"/>
              </a:rPr>
              <a:t>건강의 정의</a:t>
            </a:r>
            <a:endParaRPr lang="ko-KR" altLang="en-US" sz="6000" dirty="0">
              <a:ea typeface="문체부 제목 돋음체" pitchFamily="49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ko-KR" sz="36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ko-KR" altLang="en-US" sz="3600" dirty="0" smtClean="0">
                <a:solidFill>
                  <a:schemeClr val="accent5">
                    <a:lumMod val="50000"/>
                  </a:schemeClr>
                </a:solidFill>
              </a:rPr>
              <a:t>육체적 </a:t>
            </a:r>
            <a:r>
              <a:rPr lang="en-US" altLang="ko-KR" sz="3600" dirty="0" smtClean="0">
                <a:solidFill>
                  <a:schemeClr val="accent5">
                    <a:lumMod val="50000"/>
                  </a:schemeClr>
                </a:solidFill>
              </a:rPr>
              <a:t>· </a:t>
            </a:r>
            <a:r>
              <a:rPr lang="ko-KR" altLang="en-US" sz="3600" dirty="0" smtClean="0">
                <a:solidFill>
                  <a:schemeClr val="accent5">
                    <a:lumMod val="50000"/>
                  </a:schemeClr>
                </a:solidFill>
              </a:rPr>
              <a:t>정신적 </a:t>
            </a:r>
            <a:r>
              <a:rPr lang="en-US" altLang="ko-KR" sz="3600" dirty="0" smtClean="0">
                <a:solidFill>
                  <a:schemeClr val="accent5">
                    <a:lumMod val="50000"/>
                  </a:schemeClr>
                </a:solidFill>
              </a:rPr>
              <a:t>· </a:t>
            </a:r>
            <a:r>
              <a:rPr lang="ko-KR" altLang="en-US" sz="3600" dirty="0" smtClean="0">
                <a:solidFill>
                  <a:schemeClr val="accent5">
                    <a:lumMod val="50000"/>
                  </a:schemeClr>
                </a:solidFill>
              </a:rPr>
              <a:t>사회적으로 완전히 양호한 상태 </a:t>
            </a:r>
            <a:endParaRPr lang="ko-KR" alt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운동의 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800" dirty="0" smtClean="0"/>
              <a:t> 1. </a:t>
            </a:r>
            <a:r>
              <a:rPr lang="ko-KR" altLang="en-US" sz="2800" dirty="0" smtClean="0"/>
              <a:t>바람직한 건강과 체력 수준을 향상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유지시킨다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2. </a:t>
            </a:r>
            <a:r>
              <a:rPr lang="ko-KR" altLang="en-US" sz="2800" dirty="0" smtClean="0"/>
              <a:t>체중 조절기능</a:t>
            </a:r>
            <a:r>
              <a:rPr lang="en-US" altLang="ko-KR" sz="2800" dirty="0" smtClean="0"/>
              <a:t>.(</a:t>
            </a:r>
            <a:r>
              <a:rPr lang="ko-KR" altLang="en-US" sz="2800" dirty="0" smtClean="0"/>
              <a:t>콜레스테롤 침전 방지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en-US" altLang="ko-KR" sz="2800" dirty="0" smtClean="0"/>
              <a:t> 3.</a:t>
            </a:r>
            <a:r>
              <a:rPr lang="ko-KR" altLang="en-US" sz="2800" dirty="0" smtClean="0"/>
              <a:t>피로 방지</a:t>
            </a:r>
            <a:r>
              <a:rPr lang="en-US" altLang="ko-KR" sz="2800" dirty="0" smtClean="0"/>
              <a:t>.(</a:t>
            </a:r>
            <a:r>
              <a:rPr lang="ko-KR" altLang="en-US" sz="2800" dirty="0" smtClean="0"/>
              <a:t>근육내의 글리코겐 생성</a:t>
            </a:r>
            <a:r>
              <a:rPr lang="en-US" altLang="ko-KR" sz="2800" dirty="0" smtClean="0"/>
              <a:t>)</a:t>
            </a:r>
          </a:p>
          <a:p>
            <a:pPr>
              <a:buNone/>
            </a:pPr>
            <a:r>
              <a:rPr lang="en-US" altLang="ko-KR" sz="2800" dirty="0" smtClean="0"/>
              <a:t> 4.</a:t>
            </a:r>
            <a:r>
              <a:rPr lang="ko-KR" altLang="en-US" sz="2800" dirty="0" smtClean="0"/>
              <a:t>신체의 균형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5.</a:t>
            </a:r>
            <a:r>
              <a:rPr lang="ko-KR" altLang="en-US" sz="2800" dirty="0" smtClean="0"/>
              <a:t>질병 예방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심장이나 순환기계의 질병예방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                 –  </a:t>
            </a:r>
            <a:r>
              <a:rPr lang="ko-KR" altLang="en-US" sz="2800" dirty="0" smtClean="0"/>
              <a:t>근 </a:t>
            </a:r>
            <a:r>
              <a:rPr lang="ko-KR" altLang="en-US" sz="2800" dirty="0" err="1" smtClean="0"/>
              <a:t>허혈증</a:t>
            </a:r>
            <a:r>
              <a:rPr lang="ko-KR" altLang="en-US" sz="2800" dirty="0" smtClean="0"/>
              <a:t> 위험 감소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6. </a:t>
            </a:r>
            <a:r>
              <a:rPr lang="ko-KR" altLang="en-US" sz="2800" dirty="0" smtClean="0"/>
              <a:t>환자의 회복을 돕는다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7. </a:t>
            </a:r>
            <a:r>
              <a:rPr lang="ko-KR" altLang="en-US" sz="2800" dirty="0" smtClean="0"/>
              <a:t>운동은 신경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근육적 이완을 시킨다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스트레스에 대한 </a:t>
            </a:r>
            <a:r>
              <a:rPr lang="ko-KR" altLang="en-US" sz="2800" dirty="0" err="1" smtClean="0"/>
              <a:t>과인증세</a:t>
            </a:r>
            <a:r>
              <a:rPr lang="ko-KR" altLang="en-US" sz="2800" dirty="0" smtClean="0"/>
              <a:t> 완화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8. </a:t>
            </a:r>
            <a:r>
              <a:rPr lang="ko-KR" altLang="en-US" sz="2800" dirty="0" smtClean="0"/>
              <a:t>신체 발달</a:t>
            </a:r>
            <a:r>
              <a:rPr lang="en-US" altLang="ko-KR" sz="2800" dirty="0" smtClean="0"/>
              <a:t>.</a:t>
            </a:r>
          </a:p>
          <a:p>
            <a:pPr>
              <a:buNone/>
            </a:pPr>
            <a:r>
              <a:rPr lang="en-US" altLang="ko-KR" sz="2800" dirty="0" smtClean="0"/>
              <a:t>   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체력의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인간이 처한 환경의 변화에 대응하여 생리적 항상성을 유지하고 인간에게 부여된 신체적 자질을 개발하여 일상생활 속에서 생산성을 높일 수 있는 활동력을 의미한다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체력의 분류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1571604" y="3071810"/>
            <a:ext cx="192882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건강 체력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500694" y="3071810"/>
            <a:ext cx="192882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운동기술 체력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207167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심폐 지구력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근력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71802" y="207167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체지방률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28926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유연성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5786" y="46434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근지구력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286380" y="207167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민첩성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43768" y="20716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평형성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471488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협응력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00892" y="471488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순발력</a:t>
            </a:r>
            <a:endParaRPr lang="ko-KR" altLang="en-US" dirty="0"/>
          </a:p>
        </p:txBody>
      </p:sp>
      <p:cxnSp>
        <p:nvCxnSpPr>
          <p:cNvPr id="20" name="직선 화살표 연결선 19"/>
          <p:cNvCxnSpPr>
            <a:stCxn id="8" idx="2"/>
          </p:cNvCxnSpPr>
          <p:nvPr/>
        </p:nvCxnSpPr>
        <p:spPr>
          <a:xfrm rot="16200000" flipH="1">
            <a:off x="1506237" y="2577815"/>
            <a:ext cx="55936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stCxn id="10" idx="2"/>
          </p:cNvCxnSpPr>
          <p:nvPr/>
        </p:nvCxnSpPr>
        <p:spPr>
          <a:xfrm rot="5400000">
            <a:off x="3113592" y="2470658"/>
            <a:ext cx="55936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/>
          <p:cNvCxnSpPr/>
          <p:nvPr/>
        </p:nvCxnSpPr>
        <p:spPr>
          <a:xfrm>
            <a:off x="857224" y="357187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2" idx="0"/>
          </p:cNvCxnSpPr>
          <p:nvPr/>
        </p:nvCxnSpPr>
        <p:spPr>
          <a:xfrm rot="5400000" flipH="1" flipV="1">
            <a:off x="1357290" y="4214818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>
            <a:stCxn id="11" idx="0"/>
          </p:cNvCxnSpPr>
          <p:nvPr/>
        </p:nvCxnSpPr>
        <p:spPr>
          <a:xfrm rot="16200000" flipV="1">
            <a:off x="3018224" y="4268396"/>
            <a:ext cx="500066" cy="250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stCxn id="13" idx="2"/>
          </p:cNvCxnSpPr>
          <p:nvPr/>
        </p:nvCxnSpPr>
        <p:spPr>
          <a:xfrm rot="16200000" flipH="1">
            <a:off x="5667500" y="2595674"/>
            <a:ext cx="487924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15" idx="0"/>
          </p:cNvCxnSpPr>
          <p:nvPr/>
        </p:nvCxnSpPr>
        <p:spPr>
          <a:xfrm rot="5400000" flipH="1" flipV="1">
            <a:off x="5286380" y="4214818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 rot="16200000" flipV="1">
            <a:off x="7000892" y="4143380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 rot="5400000">
            <a:off x="7143768" y="2571744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건강 체력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sz="2800" dirty="0" smtClean="0"/>
              <a:t>심폐 지구력 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장시간 중</a:t>
            </a:r>
            <a:r>
              <a:rPr lang="en-US" altLang="ko-KR" sz="2800" dirty="0" smtClean="0"/>
              <a:t> · </a:t>
            </a:r>
            <a:r>
              <a:rPr lang="ko-KR" altLang="en-US" sz="2800" dirty="0" smtClean="0"/>
              <a:t>고강도  수준에서 큰 </a:t>
            </a:r>
            <a:r>
              <a:rPr lang="ko-KR" altLang="en-US" sz="2800" dirty="0" err="1" smtClean="0"/>
              <a:t>근육군을</a:t>
            </a:r>
            <a:r>
              <a:rPr lang="ko-KR" altLang="en-US" sz="2800" dirty="0" smtClean="0"/>
              <a:t> 사용하면서 동적 운동을 실행하는 능력</a:t>
            </a:r>
            <a:r>
              <a:rPr lang="en-US" altLang="ko-KR" sz="2800" dirty="0" smtClean="0"/>
              <a:t>. – </a:t>
            </a:r>
            <a:r>
              <a:rPr lang="ko-KR" altLang="en-US" sz="2800" dirty="0" smtClean="0"/>
              <a:t>에너지 효율향상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근력 </a:t>
            </a:r>
            <a:r>
              <a:rPr lang="en-US" altLang="ko-KR" sz="2800" dirty="0" smtClean="0"/>
              <a:t>: </a:t>
            </a:r>
            <a:r>
              <a:rPr lang="ko-KR" altLang="en-US" sz="2800" dirty="0" err="1" smtClean="0"/>
              <a:t>근수축에</a:t>
            </a:r>
            <a:r>
              <a:rPr lang="ko-KR" altLang="en-US" sz="2800" dirty="0" smtClean="0"/>
              <a:t> 의해 발생하는 </a:t>
            </a:r>
            <a:r>
              <a:rPr lang="ko-KR" altLang="en-US" sz="2800" dirty="0" err="1" smtClean="0"/>
              <a:t>물지적</a:t>
            </a:r>
            <a:r>
              <a:rPr lang="ko-KR" altLang="en-US" sz="2800" dirty="0" smtClean="0"/>
              <a:t> 운동에너지로 근육이 최대로 수축해서 발휘되는 힘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근 지구력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정적 동작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지속시간</a:t>
            </a:r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                  동적 동작</a:t>
            </a:r>
            <a:r>
              <a:rPr lang="en-US" altLang="ko-KR" sz="2800" dirty="0" smtClean="0"/>
              <a:t> –  </a:t>
            </a:r>
            <a:r>
              <a:rPr lang="ko-KR" altLang="en-US" sz="2800" dirty="0" smtClean="0"/>
              <a:t>반복횟수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유연성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관절의 가동 범위를 넓혀 신체를 여러 방향으로 최대한 멀리 움직이고 뻗을 수 이는 능력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체지방률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적정 체지방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신체기관 보호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열을 차단하고 체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 </a:t>
            </a:r>
            <a:r>
              <a:rPr lang="ko-KR" altLang="en-US" sz="2800" dirty="0" smtClean="0"/>
              <a:t>온유지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 </a:t>
            </a:r>
            <a:r>
              <a:rPr lang="ko-KR" altLang="en-US" sz="2800" dirty="0" smtClean="0"/>
              <a:t>과다 체지방 </a:t>
            </a:r>
            <a:r>
              <a:rPr lang="en-US" altLang="ko-KR" sz="2800" dirty="0" smtClean="0"/>
              <a:t>-&gt; </a:t>
            </a:r>
            <a:r>
              <a:rPr lang="ko-KR" altLang="en-US" sz="2800" dirty="0" smtClean="0"/>
              <a:t>신진대사 방해</a:t>
            </a:r>
            <a:r>
              <a:rPr lang="en-US" altLang="ko-KR" sz="2800" dirty="0" smtClean="0"/>
              <a:t>                     </a:t>
            </a:r>
          </a:p>
          <a:p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                </a:t>
            </a:r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운동 기술 체력</a:t>
            </a:r>
            <a:r>
              <a:rPr lang="en-US" altLang="ko-KR" dirty="0" smtClean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민첩성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전신 혹은 부분 동작을 신속하게 변경한다든지 운동 방향을 빠르게 바꿀 수 있는 능력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평형성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신체를 일정한 자세로 유지 할 수 있는 능력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순발력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짧은 순간에 에너지를 힘으로 전환하는 체력으로 힘과 스피드가 동시에 관여한다</a:t>
            </a:r>
            <a:r>
              <a:rPr lang="en-US" altLang="ko-KR" dirty="0" smtClean="0"/>
              <a:t>.  - </a:t>
            </a:r>
            <a:r>
              <a:rPr lang="ko-KR" altLang="en-US" dirty="0" smtClean="0"/>
              <a:t>투포환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역도</a:t>
            </a:r>
            <a:endParaRPr lang="en-US" altLang="ko-KR" dirty="0" smtClean="0"/>
          </a:p>
          <a:p>
            <a:r>
              <a:rPr lang="ko-KR" altLang="en-US" dirty="0" err="1" smtClean="0"/>
              <a:t>협응력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운동 동작을 정확히 수행하기 위해 신체 여러 부분이 감각을 잘 사용 할 수 있는 능력</a:t>
            </a:r>
            <a:r>
              <a:rPr lang="en-US" altLang="ko-KR" dirty="0" smtClean="0"/>
              <a:t>.  -</a:t>
            </a:r>
            <a:r>
              <a:rPr lang="ko-KR" altLang="en-US" dirty="0" smtClean="0"/>
              <a:t>드리블 등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운동 프로그램의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근지구력구강화 운동 프로그램</a:t>
            </a:r>
            <a:endParaRPr lang="en-US" altLang="ko-KR" dirty="0" smtClean="0"/>
          </a:p>
          <a:p>
            <a:r>
              <a:rPr lang="ko-KR" altLang="en-US" dirty="0" smtClean="0"/>
              <a:t>심폐지구력 강화 운동 프로그램</a:t>
            </a:r>
            <a:endParaRPr lang="en-US" altLang="ko-KR" dirty="0" smtClean="0"/>
          </a:p>
          <a:p>
            <a:r>
              <a:rPr lang="ko-KR" altLang="en-US" dirty="0" smtClean="0"/>
              <a:t>근력 강화 운동 프로그램</a:t>
            </a:r>
            <a:endParaRPr lang="en-US" altLang="ko-KR" dirty="0" smtClean="0"/>
          </a:p>
          <a:p>
            <a:r>
              <a:rPr lang="ko-KR" altLang="en-US" dirty="0" smtClean="0"/>
              <a:t>유연성 강화 운동 프로그램</a:t>
            </a:r>
            <a:endParaRPr lang="en-US" altLang="ko-KR" dirty="0" smtClean="0"/>
          </a:p>
          <a:p>
            <a:r>
              <a:rPr lang="ko-KR" altLang="en-US" dirty="0" smtClean="0"/>
              <a:t>체중 증가 강화 운동 프로그램</a:t>
            </a:r>
            <a:endParaRPr lang="en-US" altLang="ko-KR" dirty="0" smtClean="0"/>
          </a:p>
          <a:p>
            <a:r>
              <a:rPr lang="ko-KR" altLang="en-US" dirty="0" smtClean="0"/>
              <a:t>체중 감소 강화 운동 프로그램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근지구력구강화 운동 프로그램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8204" cy="469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50"/>
                <a:gridCol w="5929354"/>
              </a:tblGrid>
              <a:tr h="937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dirty="0" smtClean="0"/>
                        <a:t>근지구력</a:t>
                      </a:r>
                    </a:p>
                    <a:p>
                      <a:pPr algn="ctr" latinLnBrk="1"/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dirty="0" smtClean="0"/>
                        <a:t>측정 방법</a:t>
                      </a:r>
                    </a:p>
                    <a:p>
                      <a:pPr algn="ctr" latinLnBrk="1"/>
                      <a:endParaRPr lang="ko-KR" altLang="en-US" sz="2800" dirty="0"/>
                    </a:p>
                  </a:txBody>
                  <a:tcPr/>
                </a:tc>
              </a:tr>
              <a:tr h="93726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중량부하운동</a:t>
                      </a:r>
                      <a:r>
                        <a:rPr lang="en-US" altLang="ko-KR" dirty="0" smtClean="0"/>
                        <a:t>(weight</a:t>
                      </a:r>
                      <a:r>
                        <a:rPr lang="en-US" altLang="ko-KR" baseline="0" dirty="0" smtClean="0"/>
                        <a:t> resistance training)</a:t>
                      </a:r>
                      <a:r>
                        <a:rPr lang="ko-KR" altLang="en-US" baseline="0" dirty="0" smtClean="0"/>
                        <a:t>의 형태로 이루어지나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 근력 강화 운동프로그램과 달리 </a:t>
                      </a:r>
                      <a:r>
                        <a:rPr lang="ko-KR" altLang="en-US" baseline="0" dirty="0" err="1" smtClean="0"/>
                        <a:t>저강도</a:t>
                      </a:r>
                      <a:r>
                        <a:rPr lang="en-US" altLang="ko-KR" baseline="0" dirty="0" smtClean="0"/>
                        <a:t>-</a:t>
                      </a:r>
                      <a:r>
                        <a:rPr lang="ko-KR" altLang="en-US" baseline="0" dirty="0" err="1" smtClean="0"/>
                        <a:t>고반복의</a:t>
                      </a:r>
                      <a:r>
                        <a:rPr lang="ko-KR" altLang="en-US" baseline="0" dirty="0" smtClean="0"/>
                        <a:t> 형태로 수행</a:t>
                      </a:r>
                      <a:endParaRPr lang="ko-KR" altLang="en-US" dirty="0" smtClean="0"/>
                    </a:p>
                  </a:txBody>
                  <a:tcPr/>
                </a:tc>
              </a:tr>
              <a:tr h="93726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운동강동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</a:t>
                      </a:r>
                      <a:r>
                        <a:rPr lang="en-US" altLang="ko-KR" dirty="0" smtClean="0"/>
                        <a:t>(1RM)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30 ~ 60% </a:t>
                      </a:r>
                      <a:r>
                        <a:rPr lang="ko-KR" altLang="en-US" dirty="0" smtClean="0"/>
                        <a:t>정도의 무게로 </a:t>
                      </a:r>
                      <a:r>
                        <a:rPr lang="en-US" altLang="ko-KR" dirty="0" smtClean="0"/>
                        <a:t>15 ~ 20</a:t>
                      </a:r>
                      <a:r>
                        <a:rPr lang="ko-KR" altLang="en-US" dirty="0" smtClean="0"/>
                        <a:t>회씩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세트 반복</a:t>
                      </a:r>
                      <a:endParaRPr lang="ko-KR" altLang="en-US" dirty="0"/>
                    </a:p>
                  </a:txBody>
                  <a:tcPr/>
                </a:tc>
              </a:tr>
              <a:tr h="93726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운동기간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주 이상</a:t>
                      </a:r>
                      <a:endParaRPr lang="ko-KR" altLang="en-US" dirty="0"/>
                    </a:p>
                  </a:txBody>
                  <a:tcPr/>
                </a:tc>
              </a:tr>
              <a:tr h="93726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운동빈도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회 이상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심폐지구력 강화 운동 프로그램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15" name="내용 개체 틀 14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186767" cy="9157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692"/>
                <a:gridCol w="1336030"/>
                <a:gridCol w="1208125"/>
                <a:gridCol w="3595920"/>
              </a:tblGrid>
              <a:tr h="2762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심폐지구력</a:t>
                      </a:r>
                      <a:endParaRPr lang="en-US" altLang="ko-KR" dirty="0" smtClean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측정방법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76771">
                <a:tc rowSpan="6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운동종류</a:t>
                      </a:r>
                      <a:endParaRPr lang="ko-KR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부피가 큰 </a:t>
                      </a:r>
                      <a:r>
                        <a:rPr lang="ko-KR" altLang="en-US" sz="1600" dirty="0" err="1" smtClean="0"/>
                        <a:t>근육군을</a:t>
                      </a:r>
                      <a:r>
                        <a:rPr lang="ko-KR" altLang="en-US" sz="1600" dirty="0" smtClean="0"/>
                        <a:t> 지속적이고 반복적으로 사용할 수 있는 </a:t>
                      </a:r>
                      <a:r>
                        <a:rPr lang="ko-KR" altLang="en-US" sz="1600" dirty="0" err="1" smtClean="0"/>
                        <a:t>유산소</a:t>
                      </a:r>
                      <a:r>
                        <a:rPr lang="ko-KR" altLang="en-US" sz="1600" dirty="0" smtClean="0"/>
                        <a:t> 운동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854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    </a:t>
                      </a:r>
                      <a:endParaRPr lang="en-US" altLang="ko-KR" sz="1600" dirty="0" smtClean="0"/>
                    </a:p>
                    <a:p>
                      <a:pPr latinLnBrk="1"/>
                      <a:endParaRPr lang="en-US" altLang="ko-KR" sz="1600" dirty="0" smtClean="0"/>
                    </a:p>
                    <a:p>
                      <a:pPr latinLnBrk="1"/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초보자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초기 및 향상단계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운동기술에 좌우되지 않고 일정한 강도에서 운동이 가능한 고정식 자전거타기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달리기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걷기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노젓기</a:t>
                      </a:r>
                      <a:r>
                        <a:rPr lang="ko-KR" altLang="en-US" sz="1600" dirty="0" smtClean="0"/>
                        <a:t> 등</a:t>
                      </a:r>
                      <a:endParaRPr lang="ko-KR" altLang="en-US" sz="1600" dirty="0"/>
                    </a:p>
                  </a:txBody>
                  <a:tcPr/>
                </a:tc>
              </a:tr>
              <a:tr h="6811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유지단계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에어로빅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스키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하이킹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줄넘기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수영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수중에어로빅 등</a:t>
                      </a:r>
                      <a:endParaRPr lang="ko-KR" altLang="en-US" sz="1600" dirty="0"/>
                    </a:p>
                  </a:txBody>
                  <a:tcPr/>
                </a:tc>
              </a:tr>
              <a:tr h="88543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err="1" smtClean="0"/>
                        <a:t>숙련자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/>
                        <a:t>초기 및 향상단계</a:t>
                      </a:r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운동기술 수준에 따라 운동강도가 변화하는 에어로빅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스키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인라인</a:t>
                      </a:r>
                      <a:r>
                        <a:rPr lang="ko-KR" altLang="en-US" sz="1600" dirty="0" smtClean="0"/>
                        <a:t> 스케이팅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줄넘기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수영등도</a:t>
                      </a:r>
                      <a:r>
                        <a:rPr lang="ko-KR" altLang="en-US" sz="1600" dirty="0" smtClean="0"/>
                        <a:t> 가능</a:t>
                      </a:r>
                      <a:endParaRPr lang="ko-KR" altLang="en-US" sz="1600" dirty="0"/>
                    </a:p>
                  </a:txBody>
                  <a:tcPr/>
                </a:tc>
              </a:tr>
              <a:tr h="4767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/>
                        <a:t>유지단계</a:t>
                      </a:r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지속적 </a:t>
                      </a:r>
                      <a:r>
                        <a:rPr lang="ko-KR" altLang="en-US" sz="1600" dirty="0" err="1" smtClean="0"/>
                        <a:t>유산소</a:t>
                      </a:r>
                      <a:r>
                        <a:rPr lang="ko-KR" altLang="en-US" sz="1600" dirty="0" smtClean="0"/>
                        <a:t> 운동</a:t>
                      </a:r>
                      <a:endParaRPr lang="ko-KR" altLang="en-US" sz="1600" dirty="0"/>
                    </a:p>
                  </a:txBody>
                  <a:tcPr/>
                </a:tc>
              </a:tr>
              <a:tr h="27622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유의점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운동강도가 운동기술에 크게 좌우되는 농구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댄싱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라켓스포츠등은</a:t>
                      </a:r>
                      <a:r>
                        <a:rPr lang="ko-KR" altLang="en-US" sz="1600" dirty="0" smtClean="0"/>
                        <a:t> 다양성과 흥미단계에 제한적으로 이용</a:t>
                      </a:r>
                      <a:r>
                        <a:rPr lang="en-US" altLang="ko-KR" sz="1600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sz="1600" dirty="0" err="1" smtClean="0"/>
                        <a:t>질환자나</a:t>
                      </a:r>
                      <a:r>
                        <a:rPr lang="ko-KR" altLang="en-US" sz="1600" dirty="0" smtClean="0"/>
                        <a:t> 노약자의 경우 격렬한 몸싸움이나 승부에 지나치게 집착하는 등 경쟁적으로 운동에 참여하지 않도록 주의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76225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운동강도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권장강도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건강한 성인의 초기 운동강도는 최대산소섭취량의 </a:t>
                      </a:r>
                      <a:r>
                        <a:rPr lang="en-US" altLang="ko-KR" sz="1600" dirty="0" smtClean="0"/>
                        <a:t>50~85% </a:t>
                      </a:r>
                      <a:r>
                        <a:rPr lang="ko-KR" altLang="en-US" sz="1600" dirty="0" smtClean="0"/>
                        <a:t>수준이 권장되며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심폐지구력이 매우 낮은 경우 </a:t>
                      </a:r>
                      <a:r>
                        <a:rPr lang="en-US" altLang="ko-KR" sz="1600" dirty="0" smtClean="0"/>
                        <a:t>40~50%</a:t>
                      </a:r>
                      <a:r>
                        <a:rPr lang="ko-KR" altLang="en-US" sz="1600" dirty="0" smtClean="0"/>
                        <a:t>정도의 강도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7622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유의점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현재의 심폐지구력 수준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부상의 위험 등을 주의 깊게 평가한 후 운동 실시 부상의 위험이 높고 장기간 운동 참여가 어려운 높은 강도의 운동보다는 </a:t>
                      </a:r>
                      <a:r>
                        <a:rPr lang="ko-KR" altLang="en-US" sz="1600" dirty="0" err="1" smtClean="0"/>
                        <a:t>저강도</a:t>
                      </a:r>
                      <a:r>
                        <a:rPr lang="ko-KR" altLang="en-US" sz="1600" dirty="0" smtClean="0"/>
                        <a:t> 및 </a:t>
                      </a:r>
                      <a:r>
                        <a:rPr lang="ko-KR" altLang="en-US" sz="1600" dirty="0" err="1" smtClean="0"/>
                        <a:t>중강도의</a:t>
                      </a:r>
                      <a:r>
                        <a:rPr lang="ko-KR" altLang="en-US" sz="1600" dirty="0" smtClean="0"/>
                        <a:t> 운동을 지속적으로 수행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76225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endParaRPr lang="en-US" altLang="ko-KR" sz="1600" dirty="0" smtClean="0"/>
                    </a:p>
                    <a:p>
                      <a:pPr algn="ctr" latinLnBrk="1"/>
                      <a:r>
                        <a:rPr lang="ko-KR" altLang="en-US" sz="1600" dirty="0" smtClean="0"/>
                        <a:t>운동사건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권장시간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초기 단계에서는 </a:t>
                      </a:r>
                      <a:r>
                        <a:rPr lang="en-US" altLang="ko-KR" sz="1600" dirty="0" smtClean="0"/>
                        <a:t>20~39</a:t>
                      </a:r>
                      <a:r>
                        <a:rPr lang="ko-KR" altLang="en-US" sz="1600" dirty="0" smtClean="0"/>
                        <a:t>분 정도를 권장하여 </a:t>
                      </a:r>
                      <a:r>
                        <a:rPr lang="en-US" altLang="ko-KR" sz="1600" dirty="0" smtClean="0"/>
                        <a:t>2~3</a:t>
                      </a:r>
                      <a:r>
                        <a:rPr lang="ko-KR" altLang="en-US" sz="1600" dirty="0" smtClean="0"/>
                        <a:t>주마다 운동시간을 증가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7622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유의점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한번에 </a:t>
                      </a:r>
                      <a:r>
                        <a:rPr lang="en-US" altLang="ko-KR" sz="1600" dirty="0" smtClean="0"/>
                        <a:t>10</a:t>
                      </a:r>
                      <a:r>
                        <a:rPr lang="ko-KR" altLang="en-US" sz="1600" dirty="0" smtClean="0"/>
                        <a:t>분 이상 운동할 수 없다면 </a:t>
                      </a:r>
                      <a:r>
                        <a:rPr lang="en-US" altLang="ko-KR" sz="1600" dirty="0" smtClean="0"/>
                        <a:t>10</a:t>
                      </a:r>
                      <a:r>
                        <a:rPr lang="ko-KR" altLang="en-US" sz="1600" dirty="0" smtClean="0"/>
                        <a:t>분씩 여러 차례 운동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762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운동빈도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권장빈도</a:t>
                      </a:r>
                      <a:endParaRPr lang="ko-KR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최소한 일주일에 </a:t>
                      </a:r>
                      <a:r>
                        <a:rPr lang="en-US" altLang="ko-KR" sz="1600" dirty="0" smtClean="0"/>
                        <a:t>3</a:t>
                      </a:r>
                      <a:r>
                        <a:rPr lang="ko-KR" altLang="en-US" sz="1600" dirty="0" smtClean="0"/>
                        <a:t>번은 운동에 참여하도록 권하여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점차 주 </a:t>
                      </a:r>
                      <a:r>
                        <a:rPr lang="en-US" altLang="ko-KR" sz="1600" dirty="0" smtClean="0"/>
                        <a:t>5</a:t>
                      </a:r>
                      <a:r>
                        <a:rPr lang="ko-KR" altLang="en-US" sz="1600" dirty="0" smtClean="0"/>
                        <a:t>회로 증가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근력 강화 운동 프로그램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8203" cy="576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336"/>
                <a:gridCol w="1290353"/>
                <a:gridCol w="1720471"/>
                <a:gridCol w="3914043"/>
              </a:tblGrid>
              <a:tr h="594720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근력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측정방법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근력 강화 및 발달을 위한 체계적인 프로그램은 주로 중량부하운동</a:t>
                      </a:r>
                      <a:r>
                        <a:rPr lang="en-US" altLang="ko-KR" dirty="0" smtClean="0"/>
                        <a:t>(weight </a:t>
                      </a:r>
                      <a:r>
                        <a:rPr lang="en-US" altLang="ko-KR" baseline="0" dirty="0" smtClean="0"/>
                        <a:t>resistance training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을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고강도</a:t>
                      </a:r>
                      <a:r>
                        <a:rPr lang="en-US" altLang="ko-KR" dirty="0" smtClean="0"/>
                        <a:t>-</a:t>
                      </a:r>
                      <a:r>
                        <a:rPr lang="ko-KR" altLang="en-US" dirty="0" err="1" smtClean="0"/>
                        <a:t>저반복의</a:t>
                      </a:r>
                      <a:r>
                        <a:rPr lang="ko-KR" altLang="en-US" dirty="0" smtClean="0"/>
                        <a:t> 형태로 수행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9472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초보자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</a:t>
                      </a:r>
                      <a:r>
                        <a:rPr lang="en-US" altLang="ko-KR" dirty="0" smtClean="0"/>
                        <a:t>(1RM)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80~85% </a:t>
                      </a:r>
                      <a:r>
                        <a:rPr lang="ko-KR" altLang="en-US" dirty="0" smtClean="0"/>
                        <a:t>정도 무게로 </a:t>
                      </a:r>
                      <a:r>
                        <a:rPr lang="en-US" altLang="ko-KR" dirty="0" smtClean="0"/>
                        <a:t>6~8</a:t>
                      </a:r>
                      <a:r>
                        <a:rPr lang="ko-KR" altLang="en-US" dirty="0" smtClean="0"/>
                        <a:t>회씩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세트 반복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9472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상급자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최대근력</a:t>
                      </a:r>
                      <a:r>
                        <a:rPr lang="en-US" altLang="ko-KR" dirty="0" smtClean="0"/>
                        <a:t>(1RM)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80~90% </a:t>
                      </a:r>
                      <a:r>
                        <a:rPr lang="ko-KR" altLang="en-US" dirty="0" smtClean="0"/>
                        <a:t>정도 무게로 </a:t>
                      </a:r>
                      <a:r>
                        <a:rPr lang="en-US" altLang="ko-KR" dirty="0" smtClean="0"/>
                        <a:t>4~8</a:t>
                      </a:r>
                      <a:r>
                        <a:rPr lang="ko-KR" altLang="en-US" dirty="0" smtClean="0"/>
                        <a:t>회씩 </a:t>
                      </a:r>
                      <a:r>
                        <a:rPr lang="en-US" altLang="ko-KR" dirty="0" smtClean="0"/>
                        <a:t>5~8</a:t>
                      </a:r>
                      <a:r>
                        <a:rPr lang="ko-KR" altLang="en-US" dirty="0" smtClean="0"/>
                        <a:t> 반복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9472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일반적으로 근력 강화 목적의 중량부하운동은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세트 이상 반복 수행하지만 시간적 여유가 없는 경우 </a:t>
                      </a:r>
                      <a:r>
                        <a:rPr lang="en-US" altLang="ko-KR" dirty="0" smtClean="0"/>
                        <a:t>8~10</a:t>
                      </a:r>
                      <a:r>
                        <a:rPr lang="ko-KR" altLang="en-US" dirty="0" smtClean="0"/>
                        <a:t>부위의 주요 근육들을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세트만 해도 효과적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94720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운동시간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초보자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r>
                        <a:rPr lang="ko-KR" altLang="en-US" dirty="0" smtClean="0"/>
                        <a:t>주 이상</a:t>
                      </a:r>
                      <a:endParaRPr lang="ko-KR" altLang="en-US" dirty="0"/>
                    </a:p>
                  </a:txBody>
                  <a:tcPr/>
                </a:tc>
              </a:tr>
              <a:tr h="59472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상급자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</a:t>
                      </a:r>
                      <a:r>
                        <a:rPr lang="ko-KR" altLang="en-US" dirty="0" smtClean="0"/>
                        <a:t>주 이상</a:t>
                      </a:r>
                      <a:endParaRPr lang="ko-KR" altLang="en-US" dirty="0"/>
                    </a:p>
                  </a:txBody>
                  <a:tcPr/>
                </a:tc>
              </a:tr>
              <a:tr h="594720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운동빈도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초보자 및 일반인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주당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회 이상</a:t>
                      </a:r>
                      <a:endParaRPr lang="ko-KR" altLang="en-US" dirty="0"/>
                    </a:p>
                  </a:txBody>
                  <a:tcPr/>
                </a:tc>
              </a:tr>
              <a:tr h="59472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상급자 및 운동선수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주당 </a:t>
                      </a:r>
                      <a:r>
                        <a:rPr lang="en-US" altLang="ko-KR" dirty="0" smtClean="0"/>
                        <a:t>5~6</a:t>
                      </a:r>
                      <a:r>
                        <a:rPr lang="ko-KR" altLang="en-US" dirty="0" smtClean="0"/>
                        <a:t>회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유연성 강화 운동 프로그램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5109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184"/>
                <a:gridCol w="6825896"/>
              </a:tblGrid>
              <a:tr h="98012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유연성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측정방법</a:t>
                      </a:r>
                      <a:endParaRPr lang="ko-KR" altLang="en-US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허리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고관절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대퇴 등과 같은 중요 부분을 포함하는 </a:t>
                      </a:r>
                      <a:r>
                        <a:rPr lang="ko-KR" altLang="en-US" dirty="0" err="1" smtClean="0"/>
                        <a:t>스트레칭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상대적으로 유연성이 떨어지는 특정 근육을 목표로 실시하기도 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err="1" smtClean="0"/>
                        <a:t>스트레칭</a:t>
                      </a:r>
                      <a:r>
                        <a:rPr lang="ko-KR" altLang="en-US" dirty="0" smtClean="0"/>
                        <a:t> 동안 호흡은 천천히 규칙적으로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약간의 통증이 생길 수는 있지만 고통을 참아야 하는 동작 범위 이상으로 신장시키지 않도록 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즉 </a:t>
                      </a:r>
                      <a:r>
                        <a:rPr lang="ko-KR" altLang="en-US" dirty="0" err="1" smtClean="0"/>
                        <a:t>스트레칭은</a:t>
                      </a:r>
                      <a:r>
                        <a:rPr lang="ko-KR" altLang="en-US" dirty="0" smtClean="0"/>
                        <a:t> 고통이 느껴지기 전까지 실시한다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운동기간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한 동작을 </a:t>
                      </a:r>
                      <a:r>
                        <a:rPr lang="en-US" altLang="ko-KR" dirty="0" smtClean="0"/>
                        <a:t>10~30</a:t>
                      </a:r>
                      <a:r>
                        <a:rPr lang="ko-KR" altLang="en-US" dirty="0" smtClean="0"/>
                        <a:t>초간 유지하며 전체 </a:t>
                      </a:r>
                      <a:r>
                        <a:rPr lang="ko-KR" altLang="en-US" dirty="0" err="1" smtClean="0"/>
                        <a:t>스트레칭</a:t>
                      </a:r>
                      <a:r>
                        <a:rPr lang="ko-KR" altLang="en-US" dirty="0" smtClean="0"/>
                        <a:t> 동작을 </a:t>
                      </a:r>
                      <a:r>
                        <a:rPr lang="en-US" altLang="ko-KR" dirty="0" smtClean="0"/>
                        <a:t>3~5</a:t>
                      </a:r>
                      <a:r>
                        <a:rPr lang="ko-KR" altLang="en-US" dirty="0" smtClean="0"/>
                        <a:t>회 정도 반복하여 운동시간은 </a:t>
                      </a:r>
                      <a:r>
                        <a:rPr lang="en-US" altLang="ko-KR" dirty="0" smtClean="0"/>
                        <a:t>10~30</a:t>
                      </a:r>
                      <a:r>
                        <a:rPr lang="ko-KR" altLang="en-US" dirty="0" smtClean="0"/>
                        <a:t>분 정도 소요</a:t>
                      </a:r>
                      <a:endParaRPr lang="ko-KR" altLang="en-US" dirty="0"/>
                    </a:p>
                  </a:txBody>
                  <a:tcPr/>
                </a:tc>
              </a:tr>
              <a:tr h="98012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운동빈도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회 이상 권장되나 거의 매일 실시하면 더욱 좋다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또한 운동 전후에 준비 및 정리 운동의 형태로 반드시 </a:t>
                      </a:r>
                      <a:r>
                        <a:rPr lang="ko-KR" altLang="en-US" dirty="0" err="1" smtClean="0"/>
                        <a:t>스트레칭을</a:t>
                      </a:r>
                      <a:r>
                        <a:rPr lang="ko-KR" altLang="en-US" dirty="0" smtClean="0"/>
                        <a:t> 실시하도록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ea typeface="문체부 제목 돋음체" pitchFamily="49" charset="-127"/>
              </a:rPr>
              <a:t>건강의 척도</a:t>
            </a:r>
            <a:endParaRPr lang="ko-KR" altLang="en-US" dirty="0">
              <a:ea typeface="문체부 제목 돋음체" pitchFamily="49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질병이 없는 신체</a:t>
            </a:r>
            <a:endParaRPr lang="en-US" altLang="ko-KR" dirty="0" smtClean="0"/>
          </a:p>
          <a:p>
            <a:r>
              <a:rPr lang="ko-KR" altLang="en-US" dirty="0" smtClean="0"/>
              <a:t>신체의 존재에 대한 의식</a:t>
            </a:r>
            <a:endParaRPr lang="en-US" altLang="ko-KR" dirty="0" smtClean="0"/>
          </a:p>
          <a:p>
            <a:r>
              <a:rPr lang="ko-KR" altLang="en-US" dirty="0" smtClean="0"/>
              <a:t>생활의 경쾌함</a:t>
            </a:r>
            <a:endParaRPr lang="en-US" altLang="ko-KR" dirty="0" smtClean="0"/>
          </a:p>
          <a:p>
            <a:r>
              <a:rPr lang="ko-KR" altLang="en-US" dirty="0" smtClean="0"/>
              <a:t>적당한 정력</a:t>
            </a:r>
            <a:r>
              <a:rPr lang="en-US" altLang="ko-KR" dirty="0" smtClean="0"/>
              <a:t>( vitality )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생활력</a:t>
            </a:r>
            <a:endParaRPr lang="en-US" altLang="ko-KR" dirty="0" smtClean="0"/>
          </a:p>
          <a:p>
            <a:r>
              <a:rPr lang="ko-KR" altLang="en-US" dirty="0" smtClean="0"/>
              <a:t>삶의 보람</a:t>
            </a:r>
            <a:endParaRPr lang="en-US" altLang="ko-KR" dirty="0" smtClean="0"/>
          </a:p>
          <a:p>
            <a:r>
              <a:rPr lang="ko-KR" altLang="en-US" dirty="0" smtClean="0"/>
              <a:t>심신의 안락과 이완</a:t>
            </a:r>
            <a:endParaRPr lang="en-US" altLang="ko-KR" dirty="0" smtClean="0"/>
          </a:p>
          <a:p>
            <a:r>
              <a:rPr lang="ko-KR" altLang="en-US" dirty="0" smtClean="0"/>
              <a:t>왕성한 식욕 </a:t>
            </a:r>
            <a:r>
              <a:rPr lang="en-US" altLang="ko-KR" dirty="0" smtClean="0"/>
              <a:t>,</a:t>
            </a:r>
            <a:r>
              <a:rPr lang="ko-KR" altLang="en-US" dirty="0" smtClean="0"/>
              <a:t>인정된 체중</a:t>
            </a:r>
            <a:endParaRPr lang="en-US" altLang="ko-KR" dirty="0" smtClean="0"/>
          </a:p>
          <a:p>
            <a:r>
              <a:rPr lang="ko-KR" altLang="en-US" dirty="0" smtClean="0"/>
              <a:t>숙면과 휴식 </a:t>
            </a:r>
            <a:r>
              <a:rPr lang="en-US" altLang="ko-KR" dirty="0" smtClean="0"/>
              <a:t>,</a:t>
            </a:r>
            <a:r>
              <a:rPr lang="ko-KR" altLang="en-US" dirty="0" smtClean="0"/>
              <a:t>정서적 안정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체중 증가 강화 운동 프로그램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475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111"/>
                <a:gridCol w="6752969"/>
              </a:tblGrid>
              <a:tr h="95155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체중증가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dirty="0" smtClean="0"/>
                        <a:t>측정방법</a:t>
                      </a:r>
                      <a:endParaRPr lang="ko-KR" altLang="en-US" dirty="0"/>
                    </a:p>
                  </a:txBody>
                  <a:tcPr/>
                </a:tc>
              </a:tr>
              <a:tr h="95155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근력 및 </a:t>
                      </a:r>
                      <a:r>
                        <a:rPr lang="ko-KR" altLang="en-US" dirty="0" err="1" smtClean="0"/>
                        <a:t>근지력</a:t>
                      </a:r>
                      <a:r>
                        <a:rPr lang="ko-KR" altLang="en-US" dirty="0" smtClean="0"/>
                        <a:t> 강화운동프로그램에서 소개된 중량부하운동</a:t>
                      </a:r>
                      <a:r>
                        <a:rPr lang="en-US" altLang="ko-KR" dirty="0" smtClean="0"/>
                        <a:t>(weight </a:t>
                      </a:r>
                      <a:r>
                        <a:rPr lang="en-US" altLang="ko-KR" baseline="0" dirty="0" smtClean="0"/>
                        <a:t>resistance training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95155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</a:t>
                      </a:r>
                      <a:r>
                        <a:rPr lang="en-US" altLang="ko-KR" dirty="0" smtClean="0"/>
                        <a:t>(1RM)</a:t>
                      </a:r>
                      <a:r>
                        <a:rPr lang="ko-KR" altLang="en-US" dirty="0" smtClean="0"/>
                        <a:t>의 </a:t>
                      </a:r>
                      <a:r>
                        <a:rPr lang="en-US" altLang="ko-KR" dirty="0" smtClean="0"/>
                        <a:t>70~85% </a:t>
                      </a:r>
                      <a:r>
                        <a:rPr lang="ko-KR" altLang="en-US" dirty="0" smtClean="0"/>
                        <a:t>정도 무게로 </a:t>
                      </a:r>
                      <a:r>
                        <a:rPr lang="en-US" altLang="ko-KR" dirty="0" smtClean="0"/>
                        <a:t>6~12</a:t>
                      </a:r>
                      <a:r>
                        <a:rPr lang="ko-KR" altLang="en-US" dirty="0" smtClean="0"/>
                        <a:t>회씩 반복하여 초보자의 경우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세트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숙달자의 경우 </a:t>
                      </a:r>
                      <a:r>
                        <a:rPr lang="en-US" altLang="ko-KR" dirty="0" smtClean="0"/>
                        <a:t>5~6</a:t>
                      </a:r>
                      <a:r>
                        <a:rPr lang="ko-KR" altLang="en-US" dirty="0" smtClean="0"/>
                        <a:t>세트 반복</a:t>
                      </a:r>
                      <a:endParaRPr lang="ko-KR" altLang="en-US" dirty="0"/>
                    </a:p>
                  </a:txBody>
                  <a:tcPr/>
                </a:tc>
              </a:tr>
              <a:tr h="95155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운동기간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회 </a:t>
                      </a:r>
                      <a:r>
                        <a:rPr lang="en-US" altLang="ko-KR" dirty="0" smtClean="0"/>
                        <a:t>60</a:t>
                      </a:r>
                      <a:r>
                        <a:rPr lang="ko-KR" altLang="en-US" dirty="0" smtClean="0"/>
                        <a:t>분 이상</a:t>
                      </a:r>
                      <a:endParaRPr lang="ko-KR" altLang="en-US" dirty="0"/>
                    </a:p>
                  </a:txBody>
                  <a:tcPr/>
                </a:tc>
              </a:tr>
              <a:tr h="95155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운동빈도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err="1" smtClean="0"/>
                        <a:t>회이상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체중 감소 강화 운동 프로그램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2" cy="497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5628"/>
                <a:gridCol w="6334014"/>
              </a:tblGrid>
              <a:tr h="99441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체중감소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측정방법</a:t>
                      </a:r>
                      <a:endParaRPr lang="ko-KR" altLang="en-US" dirty="0"/>
                    </a:p>
                  </a:txBody>
                  <a:tcPr/>
                </a:tc>
              </a:tr>
              <a:tr h="99441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고정식 자전거타기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달리기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걷기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노젓기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에어로빅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스키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하이킹 등의 유산소운동</a:t>
                      </a:r>
                      <a:endParaRPr lang="ko-KR" altLang="en-US" dirty="0"/>
                    </a:p>
                  </a:txBody>
                  <a:tcPr/>
                </a:tc>
              </a:tr>
              <a:tr h="99441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최대산소섭취량 </a:t>
                      </a:r>
                      <a:r>
                        <a:rPr lang="en-US" altLang="ko-KR" dirty="0" smtClean="0"/>
                        <a:t>60~70% </a:t>
                      </a:r>
                      <a:r>
                        <a:rPr lang="ko-KR" altLang="en-US" dirty="0" smtClean="0"/>
                        <a:t>정도의 강도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고도비만자인 경우 이보다 낮은 운동강도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최대산소섭취량의 </a:t>
                      </a:r>
                      <a:r>
                        <a:rPr lang="en-US" altLang="ko-KR" dirty="0" smtClean="0"/>
                        <a:t>45~60% </a:t>
                      </a:r>
                      <a:r>
                        <a:rPr lang="ko-KR" altLang="en-US" dirty="0" smtClean="0"/>
                        <a:t>정도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에서도 효과적</a:t>
                      </a:r>
                      <a:endParaRPr lang="ko-KR" altLang="en-US" dirty="0"/>
                    </a:p>
                  </a:txBody>
                  <a:tcPr/>
                </a:tc>
              </a:tr>
              <a:tr h="99441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운동기간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회 </a:t>
                      </a:r>
                      <a:r>
                        <a:rPr lang="en-US" altLang="ko-KR" dirty="0" smtClean="0"/>
                        <a:t>30</a:t>
                      </a:r>
                      <a:r>
                        <a:rPr lang="ko-KR" altLang="en-US" dirty="0" smtClean="0"/>
                        <a:t>분 이상</a:t>
                      </a:r>
                      <a:endParaRPr lang="ko-KR" altLang="en-US" dirty="0"/>
                    </a:p>
                  </a:txBody>
                  <a:tcPr/>
                </a:tc>
              </a:tr>
              <a:tr h="994414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운동빈도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회 이상이 권장되나 일반적으로 체중감소를 위한 운동프로그램은 주 </a:t>
                      </a:r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회 이상 거의 매일 실시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고도비만자인 거의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매일 또는 하루에 </a:t>
                      </a:r>
                      <a:r>
                        <a:rPr lang="en-US" altLang="ko-KR" baseline="0" dirty="0" smtClean="0"/>
                        <a:t>2</a:t>
                      </a:r>
                      <a:r>
                        <a:rPr lang="ko-KR" altLang="en-US" baseline="0" dirty="0" smtClean="0"/>
                        <a:t>회 실시하기도 한다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스트레스의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유기체가 항상성을 유지하기 위해 외부의 자극이나 내부의 변화에 대해 긴장이 수반되는 정서적 반응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스트레스의 원인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사회적 요인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급속한 사회환경의 변동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업무수행의 무력감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생물학적 요인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불규칙한 생활리듬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공해  등</a:t>
            </a:r>
            <a:endParaRPr lang="en-US" altLang="ko-KR" dirty="0" smtClean="0"/>
          </a:p>
          <a:p>
            <a:r>
              <a:rPr lang="ko-KR" altLang="en-US" dirty="0" smtClean="0"/>
              <a:t>정신분석학적 요인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가족부양의 의무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가치관의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죽음의 공포 등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환경적 요인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공공장소에서의 소음 등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화학적 요인 </a:t>
            </a:r>
            <a:r>
              <a:rPr lang="en-US" altLang="ko-KR" dirty="0" smtClean="0"/>
              <a:t>:</a:t>
            </a:r>
            <a:r>
              <a:rPr lang="ko-KR" altLang="en-US" dirty="0" smtClean="0"/>
              <a:t>과도한 </a:t>
            </a:r>
            <a:r>
              <a:rPr lang="ko-KR" altLang="en-US" dirty="0" err="1" smtClean="0"/>
              <a:t>카폐인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생활 양식 요인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가족간 불화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경제적 어려움 등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스트레스로 인한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정서적 반응</a:t>
            </a:r>
            <a:endParaRPr lang="en-US" altLang="ko-KR" dirty="0" smtClean="0"/>
          </a:p>
          <a:p>
            <a:r>
              <a:rPr lang="ko-KR" altLang="en-US" dirty="0" smtClean="0"/>
              <a:t>신체적 반응</a:t>
            </a:r>
            <a:endParaRPr lang="en-US" altLang="ko-KR" dirty="0" smtClean="0"/>
          </a:p>
          <a:p>
            <a:r>
              <a:rPr lang="ko-KR" altLang="en-US" dirty="0" smtClean="0"/>
              <a:t>심리적 반응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정서적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불안</a:t>
            </a:r>
            <a:endParaRPr lang="en-US" altLang="ko-KR" dirty="0" smtClean="0"/>
          </a:p>
          <a:p>
            <a:r>
              <a:rPr lang="ko-KR" altLang="en-US" dirty="0" smtClean="0"/>
              <a:t>분노와 공격</a:t>
            </a:r>
            <a:endParaRPr lang="en-US" altLang="ko-KR" dirty="0" smtClean="0"/>
          </a:p>
          <a:p>
            <a:r>
              <a:rPr lang="ko-KR" altLang="en-US" dirty="0" smtClean="0"/>
              <a:t>우울과 </a:t>
            </a:r>
            <a:r>
              <a:rPr lang="ko-KR" altLang="en-US" dirty="0" err="1" smtClean="0"/>
              <a:t>무감동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신체적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근육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두통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설사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천식 등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위장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소화 불량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심장 순환계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고혈압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동맥경화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피부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창백하고 온도가 떨어짐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심리적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인지적 손상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터널시야 현상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과제 수행의 손상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집중력 분산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스트레스 관리 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정서적 안녕의 유지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정서적 긴장의 표출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정서적 스트레스 장면에서 초월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정서적 지지자를 구함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이야기 상대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정서적 에너지의 지축을 외한 정서 통제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신체적 안녕의 유지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음식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비타민 </a:t>
            </a:r>
            <a:r>
              <a:rPr lang="en-US" altLang="ko-KR" dirty="0" smtClean="0"/>
              <a:t>C, </a:t>
            </a:r>
            <a:r>
              <a:rPr lang="ko-KR" altLang="en-US" dirty="0" smtClean="0"/>
              <a:t>칼슘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단백질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운동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유산소</a:t>
            </a:r>
            <a:r>
              <a:rPr lang="ko-KR" altLang="en-US" dirty="0" smtClean="0"/>
              <a:t> 운동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휴식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카폐인</a:t>
            </a:r>
            <a:r>
              <a:rPr lang="ko-KR" altLang="en-US" dirty="0" smtClean="0"/>
              <a:t> 삼가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신체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마사지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취미 생활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Well-being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사전적으로는 행복</a:t>
            </a:r>
            <a:r>
              <a:rPr lang="en-US" altLang="ko-KR" dirty="0" smtClean="0"/>
              <a:t>,</a:t>
            </a:r>
            <a:r>
              <a:rPr lang="ko-KR" altLang="en-US" dirty="0" smtClean="0"/>
              <a:t>안녕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복지</a:t>
            </a:r>
            <a:r>
              <a:rPr lang="en-US" altLang="ko-KR" dirty="0" smtClean="0"/>
              <a:t>,</a:t>
            </a:r>
            <a:r>
              <a:rPr lang="ko-KR" altLang="en-US" dirty="0" smtClean="0"/>
              <a:t>복리 등을 의미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</a:t>
            </a:r>
            <a:r>
              <a:rPr lang="ko-KR" altLang="en-US" dirty="0" smtClean="0"/>
              <a:t>바쁜 일상과 스트레스에서 벗어나 건강한 육체와 정신을 추구하는 라이프 스타일을 의미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정신적 안녕의 유지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긍정적 자세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현실적 기대감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과거는 적게 미래는 크게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영양소 정보</a:t>
            </a:r>
            <a:r>
              <a:rPr lang="en-US" altLang="ko-KR" dirty="0" smtClean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탄수화물 영양정보</a:t>
            </a:r>
            <a:endParaRPr lang="en-US" altLang="ko-KR" dirty="0" smtClean="0"/>
          </a:p>
          <a:p>
            <a:r>
              <a:rPr lang="ko-KR" altLang="en-US" dirty="0" smtClean="0"/>
              <a:t>단백질 영양 정보</a:t>
            </a:r>
            <a:endParaRPr lang="en-US" altLang="ko-KR" dirty="0" smtClean="0"/>
          </a:p>
          <a:p>
            <a:r>
              <a:rPr lang="ko-KR" altLang="en-US" dirty="0" smtClean="0"/>
              <a:t>지방 영양 정보</a:t>
            </a:r>
            <a:endParaRPr lang="en-US" altLang="ko-KR" dirty="0" smtClean="0"/>
          </a:p>
          <a:p>
            <a:r>
              <a:rPr lang="ko-KR" altLang="en-US" dirty="0" smtClean="0"/>
              <a:t>무기질의 능력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결핍증 및 </a:t>
            </a:r>
            <a:r>
              <a:rPr lang="ko-KR" altLang="en-US" dirty="0" err="1" smtClean="0"/>
              <a:t>급원식품</a:t>
            </a:r>
            <a:endParaRPr lang="en-US" altLang="ko-KR" dirty="0" smtClean="0"/>
          </a:p>
          <a:p>
            <a:r>
              <a:rPr lang="ko-KR" altLang="en-US" dirty="0" smtClean="0"/>
              <a:t>지용성 비타민의 체내 기능과 </a:t>
            </a:r>
            <a:r>
              <a:rPr lang="ko-KR" altLang="en-US" dirty="0" err="1" smtClean="0"/>
              <a:t>급원식품</a:t>
            </a:r>
            <a:endParaRPr lang="en-US" altLang="ko-KR" dirty="0" smtClean="0"/>
          </a:p>
          <a:p>
            <a:r>
              <a:rPr lang="ko-KR" altLang="en-US" dirty="0" smtClean="0"/>
              <a:t>수용성 비타민의 체내 기능과 </a:t>
            </a:r>
            <a:r>
              <a:rPr lang="ko-KR" altLang="en-US" dirty="0" err="1" smtClean="0"/>
              <a:t>급원식품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탄수화물 영양정보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58203" cy="5153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156"/>
                <a:gridCol w="2143139"/>
                <a:gridCol w="4714908"/>
              </a:tblGrid>
              <a:tr h="823738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기능</a:t>
                      </a:r>
                      <a:endParaRPr lang="en-US" altLang="ko-KR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에너지 공급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적혈구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소장 점막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신경 세포 등은 주로 포도당으로부터만 에너지를 공급받음 단백질의 절약작용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글리코겐의 형태로 간에 </a:t>
                      </a:r>
                      <a:r>
                        <a:rPr lang="en-US" altLang="ko-KR" sz="1600" dirty="0" smtClean="0"/>
                        <a:t>100g,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근육에 </a:t>
                      </a:r>
                      <a:r>
                        <a:rPr lang="en-US" altLang="ko-KR" sz="1600" baseline="0" dirty="0" smtClean="0"/>
                        <a:t>250g </a:t>
                      </a:r>
                      <a:r>
                        <a:rPr lang="ko-KR" altLang="en-US" sz="1600" baseline="0" dirty="0" smtClean="0"/>
                        <a:t>정도 저장</a:t>
                      </a:r>
                      <a:endParaRPr lang="en-US" altLang="ko-KR" sz="1600" baseline="0" dirty="0" smtClean="0"/>
                    </a:p>
                    <a:p>
                      <a:pPr latinLnBrk="1"/>
                      <a:r>
                        <a:rPr lang="ko-KR" altLang="en-US" sz="1600" baseline="0" dirty="0" smtClean="0"/>
                        <a:t>섬유소로서의 작용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012021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smtClean="0"/>
                    </a:p>
                    <a:p>
                      <a:pPr algn="ctr" latinLnBrk="1"/>
                      <a:r>
                        <a:rPr lang="ko-KR" altLang="en-US" smtClean="0"/>
                        <a:t>과잉 </a:t>
                      </a:r>
                      <a:r>
                        <a:rPr lang="ko-KR" altLang="en-US" dirty="0" smtClean="0"/>
                        <a:t>섭취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혈당은 호르몬의 조절을 받으므로 단순하게 </a:t>
                      </a:r>
                      <a:r>
                        <a:rPr lang="ko-KR" altLang="en-US" sz="1600" dirty="0" err="1" smtClean="0"/>
                        <a:t>설탕류나</a:t>
                      </a:r>
                      <a:r>
                        <a:rPr lang="ko-KR" altLang="en-US" sz="1600" dirty="0" smtClean="0"/>
                        <a:t> 전분의 섭취가 많다고 혈당이 높아지는 것은 아니고 혈당상승에는 지방섭취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스트레스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유전인자 등 다른 요인들이 함께 작용함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최근에는 정제된 탄수화물의 섭취비율이 높아진 것이 비만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당뇨병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심장순환계질병과 관련이 있는 것으로 보고됨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200303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섭취부족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혈액내</a:t>
                      </a:r>
                      <a:r>
                        <a:rPr lang="ko-KR" altLang="en-US" sz="1600" dirty="0" smtClean="0"/>
                        <a:t> 포도당 수준이 내려가 </a:t>
                      </a:r>
                      <a:r>
                        <a:rPr lang="ko-KR" altLang="en-US" sz="1600" dirty="0" err="1" smtClean="0"/>
                        <a:t>저혈당</a:t>
                      </a:r>
                      <a:r>
                        <a:rPr lang="ko-KR" altLang="en-US" sz="1600" dirty="0" smtClean="0"/>
                        <a:t> 증세가 나타남</a:t>
                      </a:r>
                      <a:r>
                        <a:rPr lang="en-US" altLang="ko-KR" sz="1600" dirty="0" smtClean="0"/>
                        <a:t>.</a:t>
                      </a:r>
                      <a:r>
                        <a:rPr lang="ko-KR" altLang="en-US" sz="1600" dirty="0" smtClean="0"/>
                        <a:t>일반적인 증상으로 어지러움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두통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근육무기력 등이 있고 </a:t>
                      </a:r>
                      <a:r>
                        <a:rPr lang="ko-KR" altLang="en-US" sz="1600" dirty="0" err="1" smtClean="0"/>
                        <a:t>대분분의</a:t>
                      </a:r>
                      <a:r>
                        <a:rPr lang="ko-KR" altLang="en-US" sz="1600" dirty="0" smtClean="0"/>
                        <a:t> 경우에는 적당한 음식섭취로 </a:t>
                      </a:r>
                      <a:r>
                        <a:rPr lang="ko-KR" altLang="en-US" sz="1600" dirty="0" err="1" smtClean="0"/>
                        <a:t>증삼이</a:t>
                      </a:r>
                      <a:r>
                        <a:rPr lang="ko-KR" altLang="en-US" sz="1600" dirty="0" smtClean="0"/>
                        <a:t> 사라짐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특히 시간간격이 길어 체내 탄수화물 저장이 고갈된 상태인 아침에 식사를 하지 않고 직장에 나가거나 심한 운동을 할 경우는 </a:t>
                      </a:r>
                      <a:r>
                        <a:rPr lang="ko-KR" altLang="en-US" sz="1600" dirty="0" err="1" smtClean="0"/>
                        <a:t>저혈당</a:t>
                      </a:r>
                      <a:r>
                        <a:rPr lang="ko-KR" altLang="en-US" sz="1600" dirty="0" smtClean="0"/>
                        <a:t> 증세가 나타날 수 있고 활동을 하기 전 적절한 음식섭취가 바람직함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10815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곡류 및 그 </a:t>
                      </a:r>
                      <a:r>
                        <a:rPr lang="ko-KR" altLang="en-US" sz="1600" dirty="0" err="1" smtClean="0"/>
                        <a:t>제품류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보리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옥수수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식빵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국수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밀가루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떡</a:t>
                      </a:r>
                      <a:endParaRPr lang="ko-KR" altLang="en-US" sz="1600" dirty="0"/>
                    </a:p>
                  </a:txBody>
                  <a:tcPr/>
                </a:tc>
              </a:tr>
              <a:tr h="61081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/>
                        <a:t>감자류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감자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고구마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당면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토란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단백질 영양 정보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1" y="1600201"/>
          <a:ext cx="8472518" cy="5043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68"/>
                <a:gridCol w="1754821"/>
                <a:gridCol w="5470929"/>
              </a:tblGrid>
              <a:tr h="1703410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기능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성장과 체격 유지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성장에 필요한 새로운 조직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태아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성장기 어린인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화상이나 수술 등 에 의한 조직과 혈액의 대체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머리카락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dirty="0" smtClean="0"/>
                        <a:t>등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과 오래된 세포의 교체 효소와 호르몬 생성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항체의 생성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체액의 유지와 전해질 균형유지에 도움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산</a:t>
                      </a:r>
                      <a:r>
                        <a:rPr lang="en-US" altLang="ko-KR" sz="1600" dirty="0" smtClean="0"/>
                        <a:t>-</a:t>
                      </a:r>
                      <a:r>
                        <a:rPr lang="ko-KR" altLang="en-US" sz="1600" dirty="0" smtClean="0"/>
                        <a:t>염기 균형유지에 도움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완충제 역할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에너지 생성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체내의 물질 운반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혈액응고에 필요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피부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baseline="0" dirty="0" smtClean="0"/>
                        <a:t> 힘줄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뼈 각종기관 등의 구조물질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37742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과잉섭취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단백질 섭취량이 높으면 지방 섭취량도 높아져 지방의 과잉섭취를 유발함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어린이의 경우 </a:t>
                      </a:r>
                      <a:r>
                        <a:rPr lang="ko-KR" altLang="en-US" sz="1600" dirty="0" err="1" smtClean="0"/>
                        <a:t>체성분</a:t>
                      </a:r>
                      <a:r>
                        <a:rPr lang="ko-KR" altLang="en-US" sz="1600" dirty="0" smtClean="0"/>
                        <a:t> 변화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신장 및 간의 비대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아연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칼슘 등 무기질 배출</a:t>
                      </a:r>
                      <a:endParaRPr lang="en-US" altLang="ko-KR" sz="1600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199750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섭취부족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단백질</a:t>
                      </a:r>
                      <a:r>
                        <a:rPr lang="en-US" altLang="ko-KR" sz="1600" dirty="0" smtClean="0"/>
                        <a:t>-</a:t>
                      </a:r>
                      <a:r>
                        <a:rPr lang="ko-KR" altLang="en-US" sz="1600" dirty="0" smtClean="0"/>
                        <a:t>에너지 영양부족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en-US" altLang="ko-KR" sz="1600" dirty="0" err="1" smtClean="0"/>
                        <a:t>Portein</a:t>
                      </a:r>
                      <a:r>
                        <a:rPr lang="en-US" altLang="ko-KR" sz="1600" dirty="0" smtClean="0"/>
                        <a:t>-Energy Malnutrition,</a:t>
                      </a:r>
                      <a:r>
                        <a:rPr lang="en-US" altLang="ko-KR" sz="1600" baseline="0" dirty="0" smtClean="0"/>
                        <a:t> PEM</a:t>
                      </a:r>
                      <a:r>
                        <a:rPr lang="en-US" altLang="ko-KR" sz="1600" dirty="0" smtClean="0"/>
                        <a:t>): </a:t>
                      </a:r>
                      <a:r>
                        <a:rPr lang="ko-KR" altLang="en-US" sz="1600" dirty="0" smtClean="0"/>
                        <a:t>세계에 만연한 형태의 영양부족으로 세계 </a:t>
                      </a:r>
                      <a:r>
                        <a:rPr lang="en-US" altLang="ko-KR" sz="1600" dirty="0" smtClean="0"/>
                        <a:t>5</a:t>
                      </a:r>
                      <a:r>
                        <a:rPr lang="ko-KR" altLang="en-US" sz="1600" dirty="0" smtClean="0"/>
                        <a:t>억 이상의 어린이가 </a:t>
                      </a:r>
                      <a:r>
                        <a:rPr lang="ko-KR" altLang="en-US" sz="1600" dirty="0" err="1" smtClean="0"/>
                        <a:t>영향받음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단백질 부족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en-US" altLang="ko-KR" sz="1600" dirty="0" err="1" smtClean="0"/>
                        <a:t>Kwashiokor</a:t>
                      </a:r>
                      <a:r>
                        <a:rPr lang="en-US" altLang="ko-KR" sz="1600" dirty="0" smtClean="0"/>
                        <a:t>): </a:t>
                      </a:r>
                      <a:r>
                        <a:rPr lang="ko-KR" altLang="en-US" sz="1600" dirty="0" smtClean="0"/>
                        <a:t>발육지연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피부와 모발의 색소변화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부종등을</a:t>
                      </a:r>
                      <a:r>
                        <a:rPr lang="ko-KR" altLang="en-US" sz="1600" dirty="0" smtClean="0"/>
                        <a:t> 유발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성장지연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면역력부족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학습능력부족</a:t>
                      </a:r>
                      <a:endParaRPr lang="ko-KR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30122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고기 및 </a:t>
                      </a:r>
                      <a:r>
                        <a:rPr lang="ko-KR" altLang="en-US" sz="1600" dirty="0" err="1" smtClean="0"/>
                        <a:t>생선류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돼지고기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닭고기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소시지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쇠고기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생선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조개</a:t>
                      </a:r>
                      <a:endParaRPr lang="ko-KR" altLang="en-US" sz="1600" dirty="0"/>
                    </a:p>
                  </a:txBody>
                  <a:tcPr/>
                </a:tc>
              </a:tr>
              <a:tr h="36740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알류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달걀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오리알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메추리알</a:t>
                      </a:r>
                      <a:endParaRPr lang="ko-KR" altLang="en-US" sz="1600" dirty="0"/>
                    </a:p>
                  </a:txBody>
                  <a:tcPr/>
                </a:tc>
              </a:tr>
              <a:tr h="4050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콩류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콩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두부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된장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두류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막장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청국장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지방 영양 정보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43956" cy="5133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801"/>
                <a:gridCol w="181505"/>
                <a:gridCol w="899099"/>
                <a:gridCol w="6339551"/>
              </a:tblGrid>
              <a:tr h="1236627">
                <a:tc row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기능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식품내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농축된 </a:t>
                      </a:r>
                      <a:r>
                        <a:rPr lang="ko-KR" altLang="en-US" sz="1600" dirty="0" err="1" smtClean="0"/>
                        <a:t>열랼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: 1g</a:t>
                      </a:r>
                      <a:r>
                        <a:rPr lang="ko-KR" altLang="en-US" sz="1600" dirty="0" smtClean="0"/>
                        <a:t>에 </a:t>
                      </a:r>
                      <a:r>
                        <a:rPr lang="en-US" altLang="ko-KR" sz="1600" dirty="0" smtClean="0"/>
                        <a:t>1Kcal</a:t>
                      </a:r>
                      <a:r>
                        <a:rPr lang="ko-KR" altLang="en-US" sz="1600" dirty="0" smtClean="0"/>
                        <a:t>의 에너지 생성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필수지방산의 </a:t>
                      </a:r>
                      <a:r>
                        <a:rPr lang="ko-KR" altLang="en-US" sz="1600" dirty="0" err="1" smtClean="0"/>
                        <a:t>급원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체내합성이 되지 않아 반드시 </a:t>
                      </a:r>
                      <a:r>
                        <a:rPr lang="ko-KR" altLang="en-US" sz="1600" dirty="0" err="1" smtClean="0"/>
                        <a:t>음시긍로</a:t>
                      </a:r>
                      <a:r>
                        <a:rPr lang="ko-KR" altLang="en-US" sz="1600" dirty="0" smtClean="0"/>
                        <a:t> 섭취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지용성비타민의 용매로 작용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신체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뇌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신경조직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간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의 구성성분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음식의 향미 증진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식욕 증진 및 식사 후 만복간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음식을 부드럽게 함</a:t>
                      </a:r>
                      <a:endParaRPr lang="ko-KR" altLang="en-US" sz="1600" dirty="0"/>
                    </a:p>
                  </a:txBody>
                  <a:tcPr/>
                </a:tc>
              </a:tr>
              <a:tr h="146669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체내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자장에너지의 주요형태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근육이 일하는데 필요한 에너지 원료의 </a:t>
                      </a:r>
                      <a:r>
                        <a:rPr lang="ko-KR" altLang="en-US" sz="1600" dirty="0" err="1" smtClean="0"/>
                        <a:t>급원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err="1" smtClean="0"/>
                        <a:t>질병시나</a:t>
                      </a:r>
                      <a:r>
                        <a:rPr lang="ko-KR" altLang="en-US" sz="1600" dirty="0" smtClean="0"/>
                        <a:t> 식품섭취가 부족할 때 비상용 에너지원료로 사용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내장장기의 보호패드이며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세포막의 주요성분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err="1" smtClean="0"/>
                        <a:t>파하지방의</a:t>
                      </a:r>
                      <a:r>
                        <a:rPr lang="ko-KR" altLang="en-US" sz="1600" dirty="0" smtClean="0"/>
                        <a:t> 환경온도변화로부터 보호기능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필요한 다른 물질로 전환</a:t>
                      </a:r>
                      <a:endParaRPr lang="en-US" altLang="ko-KR" sz="1600" dirty="0" smtClean="0"/>
                    </a:p>
                  </a:txBody>
                  <a:tcPr/>
                </a:tc>
              </a:tr>
              <a:tr h="611290"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과잉섭취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살이 찌고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간장에 축적되면 지방간이 생김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err="1" smtClean="0"/>
                        <a:t>혈줄</a:t>
                      </a:r>
                      <a:r>
                        <a:rPr lang="ko-KR" altLang="en-US" sz="1600" dirty="0" smtClean="0"/>
                        <a:t> 콜레스테롤이 증가하여 동맥경화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고혈압이 생김</a:t>
                      </a:r>
                      <a:endParaRPr lang="ko-KR" altLang="en-US" sz="1600" dirty="0"/>
                    </a:p>
                  </a:txBody>
                  <a:tcPr/>
                </a:tc>
              </a:tr>
              <a:tr h="828728">
                <a:tc gridSpan="3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섭취부족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성장발육이 늦어지며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피부염을 일으킴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피로하기</a:t>
                      </a:r>
                      <a:r>
                        <a:rPr lang="ko-KR" altLang="en-US" sz="1600" baseline="0" dirty="0" smtClean="0"/>
                        <a:t> 쉽고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추위를 많이 느낌</a:t>
                      </a:r>
                      <a:r>
                        <a:rPr lang="en-US" altLang="ko-KR" sz="1600" baseline="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</a:tr>
              <a:tr h="828728">
                <a:tc grid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지방류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참기름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들기름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콩기름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깨소금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버터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마가린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쇼트닝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유채유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마요네즈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돼지기름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호두 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잣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땅콩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무기질의 기능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결핍증 및 </a:t>
            </a:r>
            <a:r>
              <a:rPr lang="ko-KR" altLang="en-US" dirty="0" err="1" smtClean="0"/>
              <a:t>급원식품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1" y="1600200"/>
          <a:ext cx="8186765" cy="75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863"/>
                <a:gridCol w="4704247"/>
                <a:gridCol w="1263827"/>
                <a:gridCol w="1263828"/>
              </a:tblGrid>
              <a:tr h="2902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원소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결필증</a:t>
                      </a:r>
                      <a:endParaRPr lang="ko-KR" altLang="en-US" dirty="0"/>
                    </a:p>
                  </a:txBody>
                  <a:tcPr/>
                </a:tc>
              </a:tr>
              <a:tr h="653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칼슘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골격과 치아 형성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혈액응고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근육수축이완작용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신경의 자극전달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세포막의 투과성 조절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우유와 유제품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녹색야채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골다공증 </a:t>
                      </a:r>
                      <a:r>
                        <a:rPr lang="ko-KR" altLang="en-US" sz="1600" dirty="0" err="1" smtClean="0"/>
                        <a:t>저칼슘혈증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경련</a:t>
                      </a:r>
                      <a:endParaRPr lang="ko-KR" altLang="en-US" sz="1600" dirty="0"/>
                    </a:p>
                  </a:txBody>
                  <a:tcPr/>
                </a:tc>
              </a:tr>
              <a:tr h="10400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골격과 치아혈성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신체 필수 물질의 성분 영양소의 흡수와 운송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열량 대사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산염기</a:t>
                      </a:r>
                      <a:r>
                        <a:rPr lang="ko-KR" altLang="en-US" sz="1600" dirty="0" smtClean="0"/>
                        <a:t> 균형 조절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우유와 유제품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육류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곡류와 콩류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저인산혈중</a:t>
                      </a:r>
                      <a:r>
                        <a:rPr lang="ko-KR" altLang="en-US" sz="1600" dirty="0" smtClean="0"/>
                        <a:t> 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근육약화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식욕부진</a:t>
                      </a:r>
                      <a:endParaRPr lang="en-US" altLang="ko-KR" sz="1600" dirty="0" smtClean="0"/>
                    </a:p>
                    <a:p>
                      <a:pPr latinLnBrk="1"/>
                      <a:endParaRPr lang="en-US" altLang="ko-KR" sz="1600" dirty="0" smtClean="0"/>
                    </a:p>
                    <a:p>
                      <a:pPr latinLnBrk="1"/>
                      <a:endParaRPr lang="en-US" altLang="ko-KR" sz="1600" dirty="0" smtClean="0"/>
                    </a:p>
                  </a:txBody>
                  <a:tcPr/>
                </a:tc>
              </a:tr>
              <a:tr h="653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마그네슘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골격과 치아의 형성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효소반음의 촉매 역할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신경의 자극 전달작용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곡류와 콩류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녹색야채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견과류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근육수축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신경불안정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떨림증</a:t>
                      </a:r>
                      <a:endParaRPr lang="ko-KR" altLang="en-US" sz="1600" dirty="0"/>
                    </a:p>
                  </a:txBody>
                  <a:tcPr/>
                </a:tc>
              </a:tr>
              <a:tr h="72105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나트륨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/>
                        <a:t>세포외액의</a:t>
                      </a:r>
                      <a:r>
                        <a:rPr lang="ko-KR" altLang="en-US" sz="1600" dirty="0" smtClean="0"/>
                        <a:t> 중요한 양이온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물의 </a:t>
                      </a:r>
                      <a:r>
                        <a:rPr lang="ko-KR" altLang="en-US" sz="1600" dirty="0" err="1" smtClean="0"/>
                        <a:t>균형산</a:t>
                      </a:r>
                      <a:r>
                        <a:rPr lang="ko-KR" altLang="en-US" sz="1600" dirty="0" smtClean="0"/>
                        <a:t> 염기 균형조절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균육의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흥분성</a:t>
                      </a:r>
                      <a:r>
                        <a:rPr lang="ko-KR" altLang="en-US" sz="1600" dirty="0" smtClean="0"/>
                        <a:t> 유지</a:t>
                      </a:r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육류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생선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우유와 유제품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달걀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베이킹소다와</a:t>
                      </a:r>
                      <a:r>
                        <a:rPr lang="ko-KR" altLang="en-US" sz="1600" dirty="0" smtClean="0"/>
                        <a:t> 파우더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구토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현기증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근육의 경련</a:t>
                      </a:r>
                      <a:endParaRPr lang="ko-KR" altLang="en-US" sz="1600" dirty="0"/>
                    </a:p>
                  </a:txBody>
                  <a:tcPr/>
                </a:tc>
              </a:tr>
              <a:tr h="653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칼륨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/>
                        <a:t>세포외액의</a:t>
                      </a:r>
                      <a:r>
                        <a:rPr lang="ko-KR" altLang="en-US" sz="1600" dirty="0" smtClean="0"/>
                        <a:t> 중요한 양이온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물의 </a:t>
                      </a:r>
                      <a:r>
                        <a:rPr lang="ko-KR" altLang="en-US" sz="1600" dirty="0" err="1" smtClean="0"/>
                        <a:t>균형산</a:t>
                      </a:r>
                      <a:r>
                        <a:rPr lang="ko-KR" altLang="en-US" sz="1600" dirty="0" smtClean="0"/>
                        <a:t> 염기 균형조절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근육의 </a:t>
                      </a:r>
                      <a:r>
                        <a:rPr lang="ko-KR" altLang="en-US" sz="1600" dirty="0" err="1" smtClean="0"/>
                        <a:t>흥분성</a:t>
                      </a:r>
                      <a:r>
                        <a:rPr lang="ko-KR" altLang="en-US" sz="1600" dirty="0" smtClean="0"/>
                        <a:t> 유지</a:t>
                      </a:r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곡류와 콩류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육류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과일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구토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근육의 약화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급한 심장박동</a:t>
                      </a:r>
                      <a:endParaRPr lang="ko-KR" altLang="en-US" sz="1600" dirty="0"/>
                    </a:p>
                  </a:txBody>
                  <a:tcPr/>
                </a:tc>
              </a:tr>
              <a:tr h="653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염소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err="1" smtClean="0"/>
                        <a:t>세포외액의</a:t>
                      </a:r>
                      <a:r>
                        <a:rPr lang="ko-KR" altLang="en-US" sz="1600" dirty="0" smtClean="0"/>
                        <a:t> 중요한 음이온물의 균형과 삼투압 </a:t>
                      </a:r>
                      <a:r>
                        <a:rPr lang="ko-KR" altLang="en-US" sz="1600" dirty="0" err="1" smtClean="0"/>
                        <a:t>조저절</a:t>
                      </a:r>
                      <a:r>
                        <a:rPr lang="ko-KR" altLang="en-US" sz="1600" dirty="0" smtClean="0"/>
                        <a:t> 산 염기 균형조절 효소의 활성</a:t>
                      </a:r>
                    </a:p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식염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구토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설사</a:t>
                      </a:r>
                      <a:endParaRPr lang="ko-KR" altLang="en-US" sz="1600" dirty="0"/>
                    </a:p>
                  </a:txBody>
                  <a:tcPr/>
                </a:tc>
              </a:tr>
              <a:tr h="8465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세포단백질의 구성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해독작용 </a:t>
                      </a:r>
                      <a:r>
                        <a:rPr lang="ko-KR" altLang="en-US" sz="1600" dirty="0" err="1" smtClean="0"/>
                        <a:t>고열량</a:t>
                      </a:r>
                      <a:r>
                        <a:rPr lang="ko-KR" altLang="en-US" sz="1600" dirty="0" smtClean="0"/>
                        <a:t> </a:t>
                      </a:r>
                      <a:r>
                        <a:rPr lang="ko-KR" altLang="en-US" sz="1600" dirty="0" err="1" smtClean="0"/>
                        <a:t>황결합</a:t>
                      </a:r>
                      <a:r>
                        <a:rPr lang="ko-KR" altLang="en-US" sz="1600" dirty="0" smtClean="0"/>
                        <a:t> 형성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밀의 배아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콩류</a:t>
                      </a:r>
                      <a:r>
                        <a:rPr lang="en-US" altLang="ko-KR" sz="16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1600" dirty="0" smtClean="0"/>
                        <a:t>육류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달걀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조개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사람에게서는 발견되지 않음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지용성 비타민의 체내 기능과 </a:t>
            </a:r>
            <a:r>
              <a:rPr lang="ko-KR" altLang="en-US" dirty="0" err="1" smtClean="0"/>
              <a:t>급원식품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14282" y="1500175"/>
          <a:ext cx="8786874" cy="5292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935"/>
                <a:gridCol w="3142502"/>
                <a:gridCol w="2886247"/>
                <a:gridCol w="1507190"/>
              </a:tblGrid>
              <a:tr h="69463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체내기능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결핍증</a:t>
                      </a:r>
                      <a:endParaRPr lang="ko-KR" altLang="en-US" dirty="0"/>
                    </a:p>
                  </a:txBody>
                  <a:tcPr/>
                </a:tc>
              </a:tr>
              <a:tr h="158442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A</a:t>
                      </a:r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레티놀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진노랑색</a:t>
                      </a:r>
                      <a:r>
                        <a:rPr lang="ko-KR" altLang="en-US" sz="1600" dirty="0" smtClean="0"/>
                        <a:t> 과일과 야채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당근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노란 호박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살구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멜론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파파야</a:t>
                      </a:r>
                      <a:r>
                        <a:rPr lang="en-US" altLang="ko-KR" sz="1600" dirty="0" smtClean="0"/>
                        <a:t>), </a:t>
                      </a:r>
                      <a:r>
                        <a:rPr lang="ko-KR" altLang="en-US" sz="1600" dirty="0" smtClean="0"/>
                        <a:t>진 녹색 야채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err="1" smtClean="0"/>
                        <a:t>브로콜리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ko-KR" altLang="en-US" sz="1600" dirty="0" smtClean="0"/>
                        <a:t>시금치 등</a:t>
                      </a:r>
                      <a:r>
                        <a:rPr lang="en-US" altLang="ko-KR" sz="1600" dirty="0" smtClean="0"/>
                        <a:t>),</a:t>
                      </a:r>
                      <a:r>
                        <a:rPr lang="ko-KR" altLang="en-US" sz="1600" dirty="0" smtClean="0"/>
                        <a:t>우유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치즈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달걀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눈이 희미한 빛에 적응하도록 돕는다</a:t>
                      </a:r>
                      <a:r>
                        <a:rPr lang="en-US" altLang="ko-KR" sz="1600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sz="1600" dirty="0" smtClean="0"/>
                        <a:t>피부건강유지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성장촉진</a:t>
                      </a:r>
                      <a:r>
                        <a:rPr lang="en-US" altLang="ko-KR" sz="1600" dirty="0" smtClean="0"/>
                        <a:t>,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ko-KR" altLang="en-US" sz="1600" baseline="0" dirty="0" smtClean="0"/>
                        <a:t>입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코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목</a:t>
                      </a:r>
                      <a:r>
                        <a:rPr lang="en-US" altLang="ko-KR" sz="1600" baseline="0" dirty="0" smtClean="0"/>
                        <a:t>, </a:t>
                      </a:r>
                      <a:r>
                        <a:rPr lang="ko-KR" altLang="en-US" sz="1600" baseline="0" dirty="0" smtClean="0"/>
                        <a:t>소화관 등이 점막을 </a:t>
                      </a:r>
                      <a:r>
                        <a:rPr lang="ko-KR" altLang="en-US" sz="1600" baseline="0" dirty="0" err="1" smtClean="0"/>
                        <a:t>건간하게</a:t>
                      </a:r>
                      <a:r>
                        <a:rPr lang="ko-KR" altLang="en-US" sz="1600" baseline="0" dirty="0" smtClean="0"/>
                        <a:t> 유지시켜 감염에 저항 하도록 돕는다</a:t>
                      </a:r>
                      <a:r>
                        <a:rPr lang="en-US" altLang="ko-KR" sz="1600" baseline="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각막 건조증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각막 </a:t>
                      </a:r>
                      <a:r>
                        <a:rPr lang="ko-KR" altLang="en-US" sz="1600" dirty="0" err="1" smtClean="0"/>
                        <a:t>연화증</a:t>
                      </a:r>
                      <a:endParaRPr lang="ko-KR" altLang="en-US" sz="1600" dirty="0"/>
                    </a:p>
                  </a:txBody>
                  <a:tcPr/>
                </a:tc>
              </a:tr>
              <a:tr h="10873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D</a:t>
                      </a:r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칼시페롤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햇빛에 의해 만들어진다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smtClean="0"/>
                        <a:t>강화우유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대구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간유</a:t>
                      </a:r>
                      <a:endParaRPr lang="en-US" altLang="ko-K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칼슘과 인의 체내 이용 촉진 뼈와 이를 튼튼히 한다</a:t>
                      </a:r>
                      <a:r>
                        <a:rPr lang="en-US" altLang="ko-KR" sz="1600" dirty="0" smtClean="0"/>
                        <a:t>. </a:t>
                      </a:r>
                      <a:r>
                        <a:rPr lang="ko-KR" altLang="en-US" sz="1600" dirty="0" smtClean="0"/>
                        <a:t>필요신경계와 심장의 정상적인 </a:t>
                      </a:r>
                      <a:r>
                        <a:rPr lang="ko-KR" altLang="en-US" sz="1600" dirty="0" err="1" smtClean="0"/>
                        <a:t>작요에</a:t>
                      </a:r>
                      <a:r>
                        <a:rPr lang="ko-KR" altLang="en-US" sz="1600" dirty="0" smtClean="0"/>
                        <a:t> 필요하다</a:t>
                      </a:r>
                      <a:r>
                        <a:rPr lang="en-US" altLang="ko-KR" sz="1600" dirty="0" smtClean="0"/>
                        <a:t>.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 smtClean="0"/>
                        <a:t>구류병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유아와 어린이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골연화증</a:t>
                      </a:r>
                      <a:endParaRPr lang="ko-KR" altLang="en-US" sz="1600" dirty="0"/>
                    </a:p>
                  </a:txBody>
                  <a:tcPr/>
                </a:tc>
              </a:tr>
              <a:tr h="10873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E</a:t>
                      </a:r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토코페롤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식물성 기능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옥수수유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면실유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대두유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마가린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밀의 배아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푸른 잎 채소류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비타민</a:t>
                      </a:r>
                      <a:r>
                        <a:rPr lang="en-US" altLang="ko-KR" sz="1600" dirty="0" smtClean="0"/>
                        <a:t>A</a:t>
                      </a:r>
                      <a:r>
                        <a:rPr lang="ko-KR" altLang="en-US" sz="1600" dirty="0" smtClean="0"/>
                        <a:t>와 지방산의 산화를 방지한다</a:t>
                      </a:r>
                      <a:r>
                        <a:rPr lang="en-US" altLang="ko-KR" sz="1600" dirty="0" smtClean="0"/>
                        <a:t>. </a:t>
                      </a:r>
                      <a:r>
                        <a:rPr lang="ko-KR" altLang="en-US" sz="1600" dirty="0" smtClean="0"/>
                        <a:t>적혈구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근육과 기타조직의 형성을 도움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노화지연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신생아 출혈</a:t>
                      </a:r>
                      <a:endParaRPr lang="ko-KR" altLang="en-US" sz="1600" dirty="0"/>
                    </a:p>
                  </a:txBody>
                  <a:tcPr/>
                </a:tc>
              </a:tr>
              <a:tr h="83881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장내 박테리아에 의해 합성</a:t>
                      </a:r>
                      <a:endParaRPr lang="en-US" altLang="ko-KR" sz="1600" dirty="0" smtClean="0"/>
                    </a:p>
                    <a:p>
                      <a:pPr latinLnBrk="1"/>
                      <a:r>
                        <a:rPr lang="ko-KR" altLang="en-US" sz="1600" dirty="0" err="1" smtClean="0"/>
                        <a:t>푸른잎</a:t>
                      </a:r>
                      <a:r>
                        <a:rPr lang="ko-KR" altLang="en-US" sz="1600" dirty="0" smtClean="0"/>
                        <a:t> 채소류 </a:t>
                      </a:r>
                      <a:r>
                        <a:rPr lang="en-US" altLang="ko-KR" sz="1600" dirty="0" smtClean="0"/>
                        <a:t>: </a:t>
                      </a:r>
                      <a:r>
                        <a:rPr lang="ko-KR" altLang="en-US" sz="1600" dirty="0" smtClean="0"/>
                        <a:t>양배추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err="1" smtClean="0"/>
                        <a:t>감자류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간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혈액응고에 필요한 물질의 합성을 도움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수용성 비타민의 체내 기능과 </a:t>
            </a:r>
            <a:r>
              <a:rPr lang="ko-KR" altLang="en-US" dirty="0" err="1" smtClean="0"/>
              <a:t>급원식품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44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급원식품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체내기능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결필증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B1</a:t>
                      </a:r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티아민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돼지고기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굴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밀의 배아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콩류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인체내</a:t>
                      </a:r>
                      <a:r>
                        <a:rPr lang="ko-KR" altLang="en-US" dirty="0" smtClean="0"/>
                        <a:t> 탄수화물 이용을 촉진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뇌와 신경계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근육의 기능을 도움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각기병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습성 또는 건성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B2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리보플라빈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치즈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달걀류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건조콩와</a:t>
                      </a:r>
                      <a:r>
                        <a:rPr lang="ko-KR" altLang="en-US" dirty="0" smtClean="0"/>
                        <a:t> 완두콩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탄수화물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단백질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지방의 에너지 방출을 도움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입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코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소화관 점막의 건강유지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구각염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구순염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설염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음부염증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니아신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어류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가금류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강화된 빵과 곡류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땅콩류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완두콩루와</a:t>
                      </a:r>
                      <a:r>
                        <a:rPr lang="ko-KR" altLang="en-US" dirty="0" smtClean="0"/>
                        <a:t> 콩류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달걀류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열량소의 에너지 생산을 도움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펠라그라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B6</a:t>
                      </a:r>
                      <a:endParaRPr lang="ko-KR" altLang="en-US" dirty="0" smtClean="0"/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피리독신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육류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어류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알골류와</a:t>
                      </a:r>
                      <a:r>
                        <a:rPr lang="ko-KR" altLang="en-US" dirty="0" smtClean="0"/>
                        <a:t> 빵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밀의 배아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오트밀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err="1" smtClean="0"/>
                        <a:t>감자류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단백질과 지방의 체내 이용을 도움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적혈구의 형성을 도움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B12</a:t>
                      </a:r>
                      <a:endParaRPr lang="ko-KR" altLang="en-US" dirty="0" smtClean="0"/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코발라민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육류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어류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굴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신장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적혈구의 형성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신경을 건강하게 유지</a:t>
                      </a:r>
                      <a:r>
                        <a:rPr lang="en-US" altLang="ko-KR" dirty="0" smtClean="0"/>
                        <a:t>, DNA</a:t>
                      </a:r>
                      <a:r>
                        <a:rPr lang="ko-KR" altLang="en-US" dirty="0" smtClean="0"/>
                        <a:t>유전물질 형성에 필요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판토테산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신장등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내장육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달걀류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알곡류와</a:t>
                      </a:r>
                      <a:r>
                        <a:rPr lang="ko-KR" altLang="en-US" dirty="0" smtClean="0"/>
                        <a:t> 빵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단백질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탄수화물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지방의 체내이용을 도움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호르몬의 생성에 관여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악성빌혈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비오틴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달걀 노른자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신장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버섯류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지방산의 합성에 관여 탄수화물로부터의 에너지 방출을 도움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엽산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신장 </a:t>
                      </a:r>
                      <a:r>
                        <a:rPr lang="ko-KR" altLang="en-US" dirty="0" err="1" smtClean="0"/>
                        <a:t>달걀룰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진한 </a:t>
                      </a:r>
                      <a:r>
                        <a:rPr lang="ko-KR" altLang="en-US" dirty="0" err="1" smtClean="0"/>
                        <a:t>녹색잎</a:t>
                      </a:r>
                      <a:r>
                        <a:rPr lang="ko-KR" altLang="en-US" dirty="0" smtClean="0"/>
                        <a:t> 야채류 콩류밀의 배아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o-KR" altLang="en-US" dirty="0" smtClean="0"/>
                        <a:t>적혈구 생성을 도움</a:t>
                      </a:r>
                      <a:endParaRPr lang="en-US" altLang="ko-KR" dirty="0" smtClean="0"/>
                    </a:p>
                    <a:p>
                      <a:r>
                        <a:rPr lang="ko-KR" altLang="en-US" dirty="0" smtClean="0"/>
                        <a:t>유전물질 형성을 도움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C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아스코르브산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감귤류 </a:t>
                      </a:r>
                      <a:r>
                        <a:rPr lang="en-US" altLang="ko-KR" dirty="0" smtClean="0"/>
                        <a:t>: </a:t>
                      </a:r>
                      <a:r>
                        <a:rPr lang="ko-KR" altLang="en-US" dirty="0" smtClean="0"/>
                        <a:t>오렌지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자몽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금귤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레몬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칼슘이 뼈와 치아를 만들고 건강하게 유지하도록 도움 혈관을 튼튼히 유지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콜라겐 형성에 관여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면역기능을 높임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괴혈병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올바른 식사방법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하루 </a:t>
            </a:r>
            <a:r>
              <a:rPr lang="en-US" altLang="ko-KR" dirty="0" smtClean="0"/>
              <a:t>3</a:t>
            </a:r>
            <a:r>
              <a:rPr lang="ko-KR" altLang="en-US" dirty="0" smtClean="0"/>
              <a:t>끼 식사</a:t>
            </a:r>
            <a:endParaRPr lang="en-US" altLang="ko-KR" dirty="0" smtClean="0"/>
          </a:p>
          <a:p>
            <a:r>
              <a:rPr lang="ko-KR" altLang="en-US" dirty="0" smtClean="0"/>
              <a:t>아침식사는 </a:t>
            </a:r>
            <a:r>
              <a:rPr lang="ko-KR" altLang="en-US" dirty="0" err="1" smtClean="0"/>
              <a:t>하루시작의</a:t>
            </a:r>
            <a:r>
              <a:rPr lang="ko-KR" altLang="en-US" dirty="0" smtClean="0"/>
              <a:t> 에너지 공급</a:t>
            </a:r>
            <a:endParaRPr lang="en-US" altLang="ko-KR" dirty="0" smtClean="0"/>
          </a:p>
          <a:p>
            <a:r>
              <a:rPr lang="ko-KR" altLang="en-US" dirty="0" smtClean="0"/>
              <a:t>짜고 </a:t>
            </a:r>
            <a:r>
              <a:rPr lang="ko-KR" altLang="en-US" dirty="0" err="1" smtClean="0"/>
              <a:t>기름진음식은</a:t>
            </a:r>
            <a:r>
              <a:rPr lang="ko-KR" altLang="en-US" dirty="0" smtClean="0"/>
              <a:t> 피한다</a:t>
            </a:r>
            <a:r>
              <a:rPr lang="en-US" altLang="ko-KR" dirty="0" smtClean="0"/>
              <a:t>-</a:t>
            </a:r>
            <a:r>
              <a:rPr lang="ko-KR" altLang="en-US" dirty="0" smtClean="0"/>
              <a:t>동맹경화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협심증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심근경색</a:t>
            </a:r>
            <a:endParaRPr lang="en-US" altLang="ko-KR" dirty="0" smtClean="0"/>
          </a:p>
          <a:p>
            <a:r>
              <a:rPr lang="ko-KR" altLang="en-US" dirty="0" smtClean="0"/>
              <a:t>소금은 무기질을 함유하나 고혈압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뇌졸증의</a:t>
            </a:r>
            <a:r>
              <a:rPr lang="ko-KR" altLang="en-US" dirty="0" smtClean="0"/>
              <a:t> 원인</a:t>
            </a:r>
            <a:endParaRPr lang="en-US" altLang="ko-KR" dirty="0" smtClean="0"/>
          </a:p>
          <a:p>
            <a:r>
              <a:rPr lang="ko-KR" altLang="en-US" dirty="0" smtClean="0"/>
              <a:t>단순당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단음식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지방으로 바뀌어 비만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지방간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유발</a:t>
            </a:r>
            <a:endParaRPr lang="en-US" altLang="ko-KR" dirty="0" smtClean="0"/>
          </a:p>
          <a:p>
            <a:r>
              <a:rPr lang="ko-KR" altLang="en-US" dirty="0" smtClean="0"/>
              <a:t>음주는 다른 영양소의 흡수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이용을 방해한다</a:t>
            </a:r>
            <a:endParaRPr lang="en-US" altLang="ko-KR" dirty="0" smtClean="0"/>
          </a:p>
          <a:p>
            <a:r>
              <a:rPr lang="ko-KR" altLang="en-US" dirty="0" smtClean="0"/>
              <a:t>여성은 남성보다 충분한 칼슘섭취가 필요</a:t>
            </a:r>
            <a:r>
              <a:rPr lang="en-US" altLang="ko-KR" dirty="0" smtClean="0"/>
              <a:t>(</a:t>
            </a:r>
            <a:r>
              <a:rPr lang="ko-KR" altLang="en-US" dirty="0" smtClean="0"/>
              <a:t>청소년기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여성은 매월 </a:t>
            </a:r>
            <a:r>
              <a:rPr lang="ko-KR" altLang="en-US" dirty="0" err="1" smtClean="0"/>
              <a:t>월결을</a:t>
            </a:r>
            <a:r>
              <a:rPr lang="ko-KR" altLang="en-US" dirty="0" smtClean="0"/>
              <a:t> 통해 </a:t>
            </a:r>
            <a:r>
              <a:rPr lang="en-US" altLang="ko-KR" dirty="0" smtClean="0"/>
              <a:t>15 ~20mg</a:t>
            </a:r>
            <a:r>
              <a:rPr lang="ko-KR" altLang="en-US" dirty="0" smtClean="0"/>
              <a:t>의 철이 손실</a:t>
            </a:r>
            <a:r>
              <a:rPr lang="en-US" altLang="ko-KR" dirty="0" smtClean="0"/>
              <a:t>(</a:t>
            </a:r>
            <a:r>
              <a:rPr lang="ko-KR" altLang="en-US" dirty="0" smtClean="0"/>
              <a:t>빈혈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표준 체중</a:t>
            </a:r>
            <a:r>
              <a:rPr lang="en-US" altLang="ko-KR" dirty="0" smtClean="0"/>
              <a:t>(Kg)</a:t>
            </a:r>
            <a:r>
              <a:rPr lang="ko-KR" altLang="en-US" dirty="0" smtClean="0"/>
              <a:t>계산법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신장 </a:t>
            </a:r>
            <a:r>
              <a:rPr lang="en-US" altLang="ko-KR" dirty="0" smtClean="0"/>
              <a:t>160cm </a:t>
            </a:r>
            <a:r>
              <a:rPr lang="ko-KR" altLang="en-US" dirty="0" smtClean="0"/>
              <a:t>이상 </a:t>
            </a:r>
            <a:r>
              <a:rPr lang="en-US" altLang="ko-KR" dirty="0" smtClean="0"/>
              <a:t>: (</a:t>
            </a:r>
            <a:r>
              <a:rPr lang="ko-KR" altLang="en-US" dirty="0" smtClean="0"/>
              <a:t>신장</a:t>
            </a:r>
            <a:r>
              <a:rPr lang="en-US" altLang="ko-KR" dirty="0" smtClean="0"/>
              <a:t>-100)*0.9</a:t>
            </a:r>
          </a:p>
          <a:p>
            <a:r>
              <a:rPr lang="ko-KR" altLang="en-US" dirty="0" smtClean="0"/>
              <a:t>신장 </a:t>
            </a:r>
            <a:r>
              <a:rPr lang="en-US" altLang="ko-KR" dirty="0" smtClean="0"/>
              <a:t>150.1 ~ 159.9 : &lt;(</a:t>
            </a:r>
            <a:r>
              <a:rPr lang="ko-KR" altLang="en-US" dirty="0" smtClean="0"/>
              <a:t>신장</a:t>
            </a:r>
            <a:r>
              <a:rPr lang="en-US" altLang="ko-KR" dirty="0" smtClean="0"/>
              <a:t>-150)/2&gt;+50</a:t>
            </a:r>
          </a:p>
          <a:p>
            <a:r>
              <a:rPr lang="ko-KR" altLang="en-US" dirty="0" smtClean="0"/>
              <a:t>신장 </a:t>
            </a:r>
            <a:r>
              <a:rPr lang="en-US" altLang="ko-KR" dirty="0" smtClean="0"/>
              <a:t>150</a:t>
            </a:r>
            <a:r>
              <a:rPr lang="ko-KR" altLang="en-US" dirty="0" smtClean="0"/>
              <a:t>이하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신장</a:t>
            </a:r>
            <a:r>
              <a:rPr lang="en-US" altLang="ko-KR" dirty="0" smtClean="0"/>
              <a:t>-100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2143108" y="1785926"/>
            <a:ext cx="4714908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dirty="0" smtClean="0"/>
              <a:t>Wellness</a:t>
            </a:r>
            <a:endParaRPr lang="ko-KR" altLang="en-US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1571604" y="214290"/>
            <a:ext cx="5715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 smtClean="0"/>
              <a:t>웰빙을</a:t>
            </a:r>
            <a:r>
              <a:rPr lang="ko-KR" altLang="en-US" sz="3200" dirty="0" smtClean="0"/>
              <a:t> 위한 잠재력을 극대화</a:t>
            </a:r>
            <a:endParaRPr lang="en-US" altLang="ko-KR" sz="3200" dirty="0" smtClean="0"/>
          </a:p>
          <a:p>
            <a:r>
              <a:rPr lang="ko-KR" altLang="en-US" sz="3200" dirty="0" smtClean="0"/>
              <a:t>   하기 위한 </a:t>
            </a:r>
            <a:r>
              <a:rPr lang="ko-KR" altLang="en-US" sz="3200" dirty="0"/>
              <a:t>체</a:t>
            </a:r>
            <a:r>
              <a:rPr lang="ko-KR" altLang="en-US" sz="3200" dirty="0" smtClean="0"/>
              <a:t>계적인 노력</a:t>
            </a:r>
            <a:endParaRPr lang="ko-KR" altLang="en-US" dirty="0"/>
          </a:p>
        </p:txBody>
      </p:sp>
      <p:sp>
        <p:nvSpPr>
          <p:cNvPr id="6" name="아래쪽 화살표 5"/>
          <p:cNvSpPr/>
          <p:nvPr/>
        </p:nvSpPr>
        <p:spPr>
          <a:xfrm>
            <a:off x="4143372" y="1357298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142844" y="4143380"/>
            <a:ext cx="15716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신체적</a:t>
            </a:r>
            <a:endParaRPr lang="ko-KR" altLang="en-US" sz="2400" dirty="0"/>
          </a:p>
        </p:txBody>
      </p:sp>
      <p:sp>
        <p:nvSpPr>
          <p:cNvPr id="9" name="타원 8"/>
          <p:cNvSpPr/>
          <p:nvPr/>
        </p:nvSpPr>
        <p:spPr>
          <a:xfrm>
            <a:off x="1857356" y="4143380"/>
            <a:ext cx="15716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정서적</a:t>
            </a:r>
            <a:endParaRPr lang="ko-KR" altLang="en-US" sz="2400" dirty="0"/>
          </a:p>
        </p:txBody>
      </p:sp>
      <p:sp>
        <p:nvSpPr>
          <p:cNvPr id="10" name="타원 9"/>
          <p:cNvSpPr/>
          <p:nvPr/>
        </p:nvSpPr>
        <p:spPr>
          <a:xfrm>
            <a:off x="3714744" y="4143380"/>
            <a:ext cx="15716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사회적</a:t>
            </a:r>
            <a:endParaRPr lang="ko-KR" altLang="en-US" sz="2400" dirty="0"/>
          </a:p>
        </p:txBody>
      </p:sp>
      <p:sp>
        <p:nvSpPr>
          <p:cNvPr id="11" name="타원 10"/>
          <p:cNvSpPr/>
          <p:nvPr/>
        </p:nvSpPr>
        <p:spPr>
          <a:xfrm>
            <a:off x="5572132" y="4143380"/>
            <a:ext cx="15716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지적</a:t>
            </a:r>
            <a:endParaRPr lang="ko-KR" altLang="en-US" sz="2400" dirty="0"/>
          </a:p>
        </p:txBody>
      </p:sp>
      <p:sp>
        <p:nvSpPr>
          <p:cNvPr id="12" name="타원 11"/>
          <p:cNvSpPr/>
          <p:nvPr/>
        </p:nvSpPr>
        <p:spPr>
          <a:xfrm>
            <a:off x="7429520" y="4143380"/>
            <a:ext cx="15716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/>
              <a:t>정신적</a:t>
            </a:r>
            <a:endParaRPr lang="ko-KR" altLang="en-US" sz="2400" dirty="0"/>
          </a:p>
        </p:txBody>
      </p:sp>
      <p:cxnSp>
        <p:nvCxnSpPr>
          <p:cNvPr id="14" name="직선 화살표 연결선 13"/>
          <p:cNvCxnSpPr>
            <a:endCxn id="7" idx="0"/>
          </p:cNvCxnSpPr>
          <p:nvPr/>
        </p:nvCxnSpPr>
        <p:spPr>
          <a:xfrm rot="10800000" flipV="1">
            <a:off x="928662" y="3214686"/>
            <a:ext cx="128588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>
            <a:endCxn id="9" idx="0"/>
          </p:cNvCxnSpPr>
          <p:nvPr/>
        </p:nvCxnSpPr>
        <p:spPr>
          <a:xfrm rot="5400000">
            <a:off x="2428860" y="3500438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4" idx="2"/>
          </p:cNvCxnSpPr>
          <p:nvPr/>
        </p:nvCxnSpPr>
        <p:spPr>
          <a:xfrm rot="5400000">
            <a:off x="4071934" y="3714752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endCxn id="11" idx="0"/>
          </p:cNvCxnSpPr>
          <p:nvPr/>
        </p:nvCxnSpPr>
        <p:spPr>
          <a:xfrm rot="16200000" flipH="1">
            <a:off x="5750727" y="3536157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>
            <a:endCxn id="12" idx="0"/>
          </p:cNvCxnSpPr>
          <p:nvPr/>
        </p:nvCxnSpPr>
        <p:spPr>
          <a:xfrm>
            <a:off x="6786578" y="3214686"/>
            <a:ext cx="142876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체중과다와 체중과소의 문제점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체중과다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고혈압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당뇨병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심장질환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직장암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결장암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유방암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관절염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담석증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우울증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좌절감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소외감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체중과소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근육단백질 손실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 철의 결핍으로 인한 빈혈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 백혈구 감소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저항력 감소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28604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질환별</a:t>
            </a:r>
            <a:r>
              <a:rPr lang="ko-KR" altLang="en-US" dirty="0" smtClean="0"/>
              <a:t> 영양관리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57158" y="815813"/>
          <a:ext cx="8229600" cy="604218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71528"/>
                <a:gridCol w="7258072"/>
              </a:tblGrid>
              <a:tr h="425766">
                <a:tc>
                  <a:txBody>
                    <a:bodyPr/>
                    <a:lstStyle/>
                    <a:p>
                      <a:pPr algn="ctr" latinLnBrk="1"/>
                      <a:endParaRPr lang="en-US" altLang="ko-KR" sz="900" b="0" u="none" dirty="0" smtClean="0"/>
                    </a:p>
                    <a:p>
                      <a:pPr algn="ctr" latinLnBrk="1"/>
                      <a:r>
                        <a:rPr lang="ko-KR" altLang="en-US" b="0" u="none" dirty="0" smtClean="0"/>
                        <a:t>곡류</a:t>
                      </a:r>
                      <a:endParaRPr lang="ko-KR" altLang="en-US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u="none" dirty="0" smtClean="0"/>
                        <a:t>적정량의 규칙적인 식사를 하며 섬유소섭취를 많이 하기 위하여 잡곡밥</a:t>
                      </a:r>
                      <a:r>
                        <a:rPr lang="en-US" altLang="ko-KR" b="0" u="none" dirty="0" smtClean="0"/>
                        <a:t>(</a:t>
                      </a:r>
                      <a:r>
                        <a:rPr lang="ko-KR" altLang="en-US" b="0" u="none" dirty="0" smtClean="0"/>
                        <a:t>보리</a:t>
                      </a:r>
                      <a:r>
                        <a:rPr lang="en-US" altLang="ko-KR" b="0" u="none" dirty="0" smtClean="0"/>
                        <a:t>,</a:t>
                      </a:r>
                      <a:r>
                        <a:rPr lang="ko-KR" altLang="en-US" b="0" u="none" dirty="0" smtClean="0"/>
                        <a:t>콩</a:t>
                      </a:r>
                      <a:r>
                        <a:rPr lang="en-US" altLang="ko-KR" b="0" u="none" dirty="0" smtClean="0"/>
                        <a:t>,</a:t>
                      </a:r>
                      <a:r>
                        <a:rPr lang="ko-KR" altLang="en-US" b="0" u="none" dirty="0" smtClean="0"/>
                        <a:t>팥</a:t>
                      </a:r>
                      <a:r>
                        <a:rPr lang="en-US" altLang="ko-KR" b="0" u="none" dirty="0" smtClean="0"/>
                        <a:t>,</a:t>
                      </a:r>
                      <a:r>
                        <a:rPr lang="ko-KR" altLang="en-US" b="0" u="none" dirty="0" smtClean="0"/>
                        <a:t>현미</a:t>
                      </a:r>
                      <a:r>
                        <a:rPr lang="en-US" altLang="ko-KR" b="0" u="none" dirty="0" smtClean="0"/>
                        <a:t>..)</a:t>
                      </a:r>
                      <a:r>
                        <a:rPr lang="ko-KR" altLang="en-US" b="0" u="none" dirty="0" smtClean="0"/>
                        <a:t>을 먹는 것이 좋다</a:t>
                      </a:r>
                      <a:r>
                        <a:rPr lang="en-US" altLang="ko-KR" b="0" u="none" dirty="0" smtClean="0"/>
                        <a:t>.</a:t>
                      </a:r>
                      <a:endParaRPr lang="ko-KR" altLang="en-US" b="0" u="none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어육류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살코기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쇠고기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돼지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닭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생선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계란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두부는 하루에 적정량을 먹고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태운 것이나 훈연식품</a:t>
                      </a:r>
                      <a:r>
                        <a:rPr lang="en-US" altLang="ko-KR" baseline="0" dirty="0" smtClean="0"/>
                        <a:t>(</a:t>
                      </a:r>
                      <a:r>
                        <a:rPr lang="ko-KR" altLang="en-US" baseline="0" dirty="0" smtClean="0"/>
                        <a:t>햄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소시지</a:t>
                      </a:r>
                      <a:r>
                        <a:rPr lang="en-US" altLang="ko-KR" baseline="0" dirty="0" smtClean="0"/>
                        <a:t>),</a:t>
                      </a:r>
                      <a:r>
                        <a:rPr lang="ko-KR" altLang="en-US" baseline="0" dirty="0" smtClean="0"/>
                        <a:t>기름에 튀긴 음식은 줄이도록 한다</a:t>
                      </a:r>
                      <a:r>
                        <a:rPr lang="en-US" altLang="ko-KR" baseline="0" dirty="0" smtClean="0"/>
                        <a:t>. </a:t>
                      </a:r>
                      <a:r>
                        <a:rPr lang="ko-KR" altLang="en-US" baseline="0" dirty="0" smtClean="0"/>
                        <a:t>갈비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삼겹살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베이컨 등 기름진 음식 섭취는 주의한다</a:t>
                      </a:r>
                      <a:endParaRPr lang="ko-KR" altLang="en-US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sz="800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채소류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A,C</a:t>
                      </a:r>
                      <a:r>
                        <a:rPr lang="ko-KR" altLang="en-US" dirty="0" smtClean="0"/>
                        <a:t>와 섬유소 섭취는 암을 예방하므로 신선한 채소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특히 녹황색 채소를 매일 충분히 먹는다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식사 때마다 </a:t>
                      </a:r>
                      <a:r>
                        <a:rPr lang="ko-KR" altLang="en-US" baseline="0" dirty="0" err="1" smtClean="0"/>
                        <a:t>생야채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쌈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나물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국의 재료를 통하여 충분히 먹고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과일의 수용성 섬유소가 혈중지방을 줄여주므로 과일은 매일 </a:t>
                      </a:r>
                      <a:r>
                        <a:rPr lang="en-US" altLang="ko-KR" baseline="0" dirty="0" smtClean="0"/>
                        <a:t>2~3</a:t>
                      </a:r>
                      <a:r>
                        <a:rPr lang="ko-KR" altLang="en-US" baseline="0" dirty="0" smtClean="0"/>
                        <a:t>회 섭취한다</a:t>
                      </a:r>
                      <a:r>
                        <a:rPr lang="en-US" altLang="ko-KR" baseline="0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sz="800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우유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매일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컵</a:t>
                      </a:r>
                      <a:r>
                        <a:rPr lang="en-US" altLang="ko-KR" dirty="0" smtClean="0"/>
                        <a:t>(200ml)</a:t>
                      </a:r>
                      <a:r>
                        <a:rPr lang="ko-KR" altLang="en-US" dirty="0" smtClean="0"/>
                        <a:t>을 먹도록 하되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탈지 우유가 가장 좋으며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저지방우유를 선택하는 것도 좋다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sz="300" dirty="0" smtClean="0"/>
                    </a:p>
                    <a:p>
                      <a:pPr algn="ctr" latinLnBrk="1"/>
                      <a:r>
                        <a:rPr lang="ko-KR" altLang="en-US" dirty="0" err="1" smtClean="0"/>
                        <a:t>유지류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지방</a:t>
                      </a:r>
                      <a:r>
                        <a:rPr lang="ko-KR" altLang="en-US" baseline="0" dirty="0" smtClean="0"/>
                        <a:t> 섭취를 줄이기 위하여 튀김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볶음</a:t>
                      </a:r>
                      <a:r>
                        <a:rPr lang="en-US" altLang="ko-KR" baseline="0" dirty="0" smtClean="0"/>
                        <a:t>,</a:t>
                      </a:r>
                      <a:r>
                        <a:rPr lang="ko-KR" altLang="en-US" baseline="0" dirty="0" smtClean="0"/>
                        <a:t>전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err="1" smtClean="0"/>
                        <a:t>부침류</a:t>
                      </a:r>
                      <a:r>
                        <a:rPr lang="ko-KR" altLang="en-US" baseline="0" dirty="0" smtClean="0"/>
                        <a:t> 등의 조리는 피한다</a:t>
                      </a:r>
                      <a:r>
                        <a:rPr lang="en-US" altLang="ko-KR" baseline="0" dirty="0" smtClean="0"/>
                        <a:t>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sz="800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</a:t>
                      </a:r>
                      <a:r>
                        <a:rPr lang="en-US" altLang="ko-KR" dirty="0" smtClean="0"/>
                        <a:t>1~2</a:t>
                      </a:r>
                      <a:r>
                        <a:rPr lang="ko-KR" altLang="en-US" dirty="0" smtClean="0"/>
                        <a:t>회 마시고 연이은 과음은 피한다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일 적절한 섭취량은 소주</a:t>
                      </a:r>
                      <a:r>
                        <a:rPr lang="en-US" altLang="ko-KR" dirty="0" smtClean="0"/>
                        <a:t>1/2</a:t>
                      </a:r>
                      <a:r>
                        <a:rPr lang="ko-KR" altLang="en-US" dirty="0" smtClean="0"/>
                        <a:t>병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맥주 </a:t>
                      </a:r>
                      <a:r>
                        <a:rPr lang="en-US" altLang="ko-KR" baseline="0" dirty="0" smtClean="0"/>
                        <a:t>1</a:t>
                      </a:r>
                      <a:r>
                        <a:rPr lang="ko-KR" altLang="en-US" baseline="0" dirty="0" smtClean="0"/>
                        <a:t>병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또는 양주</a:t>
                      </a:r>
                      <a:r>
                        <a:rPr lang="en-US" altLang="ko-KR" baseline="0" dirty="0" smtClean="0"/>
                        <a:t>2~3</a:t>
                      </a:r>
                      <a:r>
                        <a:rPr lang="ko-KR" altLang="en-US" baseline="0" dirty="0" smtClean="0"/>
                        <a:t>잔이다</a:t>
                      </a:r>
                      <a:r>
                        <a:rPr lang="en-US" altLang="ko-KR" baseline="0" dirty="0" smtClean="0"/>
                        <a:t>.</a:t>
                      </a:r>
                      <a:r>
                        <a:rPr lang="ko-KR" altLang="en-US" dirty="0" smtClean="0"/>
                        <a:t> </a:t>
                      </a:r>
                      <a:endParaRPr lang="ko-KR" altLang="en-US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endParaRPr lang="en-US" altLang="ko-KR" sz="800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조리법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태우거나 기름에 튀기는 것보다도 되도록 찌거나 끓이는 조리법을 사용하고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신선하게 먹을 수 있는 것은 신선한 채로 먹는 것이 좋다</a:t>
                      </a:r>
                      <a:r>
                        <a:rPr lang="en-US" altLang="ko-KR" dirty="0" smtClean="0"/>
                        <a:t>.</a:t>
                      </a:r>
                    </a:p>
                  </a:txBody>
                  <a:tcPr/>
                </a:tc>
              </a:tr>
              <a:tr h="250033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싱겁게 먹는다</a:t>
                      </a:r>
                      <a:r>
                        <a:rPr lang="en-US" altLang="ko-KR" dirty="0" smtClean="0"/>
                        <a:t>.(</a:t>
                      </a:r>
                      <a:r>
                        <a:rPr lang="ko-KR" altLang="en-US" dirty="0" smtClean="0"/>
                        <a:t>짠 음식은 섭취를 줄인다</a:t>
                      </a:r>
                      <a:r>
                        <a:rPr lang="en-US" altLang="ko-KR" dirty="0" smtClean="0"/>
                        <a:t>.)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지나치게 탄 음식은 피한다</a:t>
                      </a:r>
                      <a:r>
                        <a:rPr lang="en-US" altLang="ko-KR" baseline="0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baseline="0" dirty="0" smtClean="0"/>
                        <a:t>적당한 온도의 음식을 먹는다</a:t>
                      </a:r>
                      <a:r>
                        <a:rPr lang="en-US" altLang="ko-KR" baseline="0" dirty="0" smtClean="0"/>
                        <a:t>. </a:t>
                      </a:r>
                      <a:r>
                        <a:rPr lang="ko-KR" altLang="en-US" baseline="0" dirty="0" smtClean="0"/>
                        <a:t>식품첨가물이 함유된 가공식품은 가급적 줄인다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96" y="42860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암 예방을 위한 식사지침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28596" y="142852"/>
          <a:ext cx="8215338" cy="317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306"/>
                <a:gridCol w="6001032"/>
              </a:tblGrid>
              <a:tr h="393012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빈혈예방 및 치료를 위한 식사지침 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783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균형 잡힌 식생활을 하자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전체적인 영양 상태를 양호하게  유지하기 위해서 단백질 증을 충분히 섭취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930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철분을 섭취 하자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빈혈 중 많은 부분이 철분 섭취가 부족해서 일어나는 것이므로 철분의 섭취가 충분해야 한다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err="1" smtClean="0"/>
                        <a:t>어육류</a:t>
                      </a:r>
                      <a:r>
                        <a:rPr lang="ko-KR" altLang="en-US" baseline="0" dirty="0" smtClean="0"/>
                        <a:t> 등에는 철분 함량은 적으나 흡수율이 높고</a:t>
                      </a:r>
                      <a:r>
                        <a:rPr lang="en-US" altLang="ko-KR" baseline="0" dirty="0" smtClean="0"/>
                        <a:t>,</a:t>
                      </a:r>
                      <a:endParaRPr lang="ko-KR" altLang="en-US" dirty="0"/>
                    </a:p>
                  </a:txBody>
                  <a:tcPr/>
                </a:tc>
              </a:tr>
              <a:tr h="39301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과일을 충분하게 섭취하자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조혈작용에는 철분 이외에도 </a:t>
                      </a:r>
                      <a:r>
                        <a:rPr lang="ko-KR" altLang="en-US" dirty="0" err="1" smtClean="0"/>
                        <a:t>엽산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구리 증이 작용하고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빈혈을 예방하기 위해서는 비타민</a:t>
                      </a:r>
                      <a:r>
                        <a:rPr lang="en-US" altLang="ko-KR" dirty="0" smtClean="0"/>
                        <a:t>E,C</a:t>
                      </a:r>
                      <a:r>
                        <a:rPr lang="ko-KR" altLang="en-US" dirty="0" smtClean="0"/>
                        <a:t>등 비타민의 섭취도 중요하다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dirty="0" smtClean="0"/>
                        <a:t>오렌지 주스나 과일에 들어있는 비타민</a:t>
                      </a:r>
                      <a:r>
                        <a:rPr lang="en-US" altLang="ko-KR" dirty="0" smtClean="0"/>
                        <a:t>C</a:t>
                      </a:r>
                      <a:r>
                        <a:rPr lang="ko-KR" altLang="en-US" dirty="0" smtClean="0"/>
                        <a:t>는 철분의 흡수와 체내 이용 효과는 높인다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3429000"/>
          <a:ext cx="828680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17"/>
                <a:gridCol w="1526517"/>
                <a:gridCol w="1671900"/>
                <a:gridCol w="3561874"/>
              </a:tblGrid>
              <a:tr h="370840">
                <a:tc gridSpan="4"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빈혈시</a:t>
                      </a:r>
                      <a:r>
                        <a:rPr lang="ko-KR" altLang="en-US" dirty="0" smtClean="0"/>
                        <a:t> 권장식품과 제한식품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역할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영양소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함유식품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endParaRPr lang="en-US" altLang="ko-KR" sz="900" dirty="0" smtClean="0"/>
                    </a:p>
                    <a:p>
                      <a:pPr algn="ctr" latinLnBrk="1"/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권장식품</a:t>
                      </a:r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혈색소생성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단백질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달걀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육류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생선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우유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콩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철분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녹황색채소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다시마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미역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완두콩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깨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우유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조절촉진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B12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굴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정어리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분유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난황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염산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소맥배아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시금치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땅콩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연어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비타민</a:t>
                      </a:r>
                      <a:r>
                        <a:rPr lang="en-US" altLang="ko-KR" dirty="0" smtClean="0"/>
                        <a:t>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신선한 채소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과일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제한식품</a:t>
                      </a:r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커피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녹차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식후 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err="1" smtClean="0"/>
                        <a:t>시간내</a:t>
                      </a:r>
                      <a:r>
                        <a:rPr lang="en-US" altLang="ko-KR" dirty="0" smtClean="0"/>
                        <a:t>), </a:t>
                      </a:r>
                      <a:r>
                        <a:rPr lang="ko-KR" altLang="en-US" dirty="0" smtClean="0"/>
                        <a:t>현미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600" b="1" dirty="0" smtClean="0"/>
              <a:t>심혈관계 질환의 예방과 치료를 위한 </a:t>
            </a:r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ko-KR" altLang="en-US" sz="3600" b="1" dirty="0" smtClean="0"/>
              <a:t>식사지침</a:t>
            </a:r>
            <a:endParaRPr lang="ko-KR" altLang="en-US" sz="3600" b="1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-142908" y="1507391"/>
          <a:ext cx="8858312" cy="5350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090"/>
                <a:gridCol w="7474222"/>
              </a:tblGrid>
              <a:tr h="3984249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지방 섭취의 감소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지방이 적은 부위의 고기를 고르며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같은 고기의 사용을 피한다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쇠고기나 돼지고기보다는 닭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오리같은</a:t>
                      </a:r>
                      <a:r>
                        <a:rPr lang="ko-KR" altLang="en-US" dirty="0" smtClean="0"/>
                        <a:t> 가금류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생선을 먹는다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굴이나 조개류는 콜레스테롤을 많이 함유하고 있어서 과거에는 섭취를 제한하였으나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이것은 구조상 동물성지방에 들어있는 것보다 덜 위험하다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소시지나 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마가린과 버터의 섭취를 줄인다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치즈는 열량이 많고 지방과 콜레스테롤을 많이 함유하고 있는 식품이므로 섭취를 줄인다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난황은 일주일에 네 개 이상의 섭취는 피한다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식물성 지방도 적당히 섭취한다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조리 전에 가능하면 지방을 제거하고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조리과정 중에 생긴 지방은 제거한다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튀김요리 대신에 굽기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찌기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삶기 등의 조리방법을 사용한다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err="1" smtClean="0"/>
                        <a:t>외식시에</a:t>
                      </a:r>
                      <a:r>
                        <a:rPr lang="ko-KR" altLang="en-US" dirty="0" smtClean="0"/>
                        <a:t> 지방이 적은 음식을 선택한다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14436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충분한 식이섬유소의 섭취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과일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채소 등 식이섬유가 풍부한 음식을 규칙적으로 충분히 섭취한다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변비예방 및 치료를 위한 식사지침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28"/>
                <a:gridCol w="7258072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곡류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섬유소 섭취를 위해 잡곡밥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현미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콩 등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을 먹는다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덜 도정된 곡식으로 만든 빵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오트밀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고구마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옥수수</a:t>
                      </a:r>
                      <a:r>
                        <a:rPr lang="ko-KR" altLang="en-US" baseline="0" dirty="0" smtClean="0"/>
                        <a:t>도 좋다</a:t>
                      </a:r>
                      <a:r>
                        <a:rPr lang="en-US" altLang="ko-KR" baseline="0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어묵류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살코기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생선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계란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두부를 식사 </a:t>
                      </a:r>
                      <a:r>
                        <a:rPr lang="ko-KR" altLang="en-US" dirty="0" err="1" smtClean="0"/>
                        <a:t>떄마다</a:t>
                      </a:r>
                      <a:r>
                        <a:rPr lang="ko-KR" altLang="en-US" dirty="0" smtClean="0"/>
                        <a:t> 한 종류 이상 섭취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가공육류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소시지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베이컨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는 피한다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채소류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신선한 채소류와 해조류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미역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다시마등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는 식사 때마다 나물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쌈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샐러드등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ko-KR" altLang="en-US" dirty="0" err="1" smtClean="0"/>
                        <a:t>으로</a:t>
                      </a:r>
                      <a:r>
                        <a:rPr lang="ko-KR" altLang="en-US" dirty="0" smtClean="0"/>
                        <a:t> 충분히 먹는다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과일류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매일 신선한 과일을 먹는다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단 혈중 </a:t>
                      </a:r>
                      <a:r>
                        <a:rPr lang="ko-KR" altLang="en-US" dirty="0" err="1" smtClean="0"/>
                        <a:t>중성지방치가</a:t>
                      </a:r>
                      <a:r>
                        <a:rPr lang="ko-KR" altLang="en-US" dirty="0" smtClean="0"/>
                        <a:t> 높은 경우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지나친 과일의 섭취는 유의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즙을 내서 섭취하는 것보다 </a:t>
                      </a:r>
                      <a:r>
                        <a:rPr lang="ko-KR" altLang="en-US" dirty="0" err="1" smtClean="0"/>
                        <a:t>생야채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생과일로 먹어야 섬유소를 충분히 섭취할 수 있음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유지류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땅콩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호두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잣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err="1" smtClean="0"/>
                        <a:t>아몬드</a:t>
                      </a:r>
                      <a:r>
                        <a:rPr lang="ko-KR" altLang="en-US" dirty="0" smtClean="0"/>
                        <a:t> 등의 견과류를 먹어도 좋다</a:t>
                      </a:r>
                      <a:r>
                        <a:rPr lang="en-US" altLang="ko-KR" dirty="0" smtClean="0"/>
                        <a:t>.</a:t>
                      </a:r>
                      <a:r>
                        <a:rPr lang="ko-KR" altLang="en-US" baseline="0" dirty="0" smtClean="0"/>
                        <a:t> 단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이런 </a:t>
                      </a:r>
                      <a:r>
                        <a:rPr lang="ko-KR" altLang="en-US" baseline="0" dirty="0" err="1" smtClean="0"/>
                        <a:t>유지류는</a:t>
                      </a:r>
                      <a:r>
                        <a:rPr lang="ko-KR" altLang="en-US" baseline="0" dirty="0" smtClean="0"/>
                        <a:t> 열량이 많으므로 정상 체중 유지를 위해 다량 섭취는 </a:t>
                      </a:r>
                      <a:r>
                        <a:rPr lang="ko-KR" altLang="en-US" baseline="0" dirty="0" err="1" smtClean="0"/>
                        <a:t>삼가한다</a:t>
                      </a:r>
                      <a:r>
                        <a:rPr lang="en-US" altLang="ko-KR" baseline="0" dirty="0" smtClean="0"/>
                        <a:t>.</a:t>
                      </a:r>
                      <a:endParaRPr lang="en-US" altLang="ko-K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매일 충분한 수분</a:t>
                      </a:r>
                      <a:r>
                        <a:rPr lang="en-US" altLang="ko-KR" dirty="0" smtClean="0"/>
                        <a:t>(8~10</a:t>
                      </a:r>
                      <a:r>
                        <a:rPr lang="ko-KR" altLang="en-US" dirty="0" smtClean="0"/>
                        <a:t>컵</a:t>
                      </a:r>
                      <a:r>
                        <a:rPr lang="en-US" altLang="ko-KR" dirty="0" smtClean="0"/>
                        <a:t>)</a:t>
                      </a:r>
                      <a:r>
                        <a:rPr lang="ko-KR" altLang="en-US" dirty="0" smtClean="0"/>
                        <a:t>을 섭취한다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아침 기상 후나 취침 전에 물 한 컵을 마시는 습관은 장의 운동을 활발하게 해준다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충분한 수면과 휴식으로 긴장을 풀고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규칙적인 배변습관을 기른다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/>
              <a:t>고혈압 예방과 치료를 위한 식사지침</a:t>
            </a:r>
            <a:endParaRPr lang="ko-KR" altLang="en-US" sz="36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475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037"/>
                <a:gridCol w="6680043"/>
              </a:tblGrid>
              <a:tr h="11894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소금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나트륨의 섭취감소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나트륨의 섭취를 줄이기 위해서는 먼저 짠맛을 내는 음식섭취는 제한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정상 체중 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ko-KR" altLang="en-US" dirty="0" smtClean="0"/>
                        <a:t>유지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체중이 정상 이상인 경우에 정상체중으로 몸무게를 감소시키면 어느 정도는 혈압을 낮출 수 있다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적당량의 칼륨과 칼슘 섭취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칼륨은 적당히 섭취하는 것은 혈압을 정상으로 유지하는 중요한 역할을 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  <a:tr h="11894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식이 섬유와 불포화 지방산을 섭취한다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r>
                        <a:rPr lang="ko-KR" altLang="en-US" dirty="0" smtClean="0"/>
                        <a:t>지나친 음주를 피한다</a:t>
                      </a:r>
                      <a:r>
                        <a:rPr lang="en-US" altLang="ko-KR" dirty="0" smtClean="0"/>
                        <a:t>.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골다공증의 예방 및 치료를 위한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식사지침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칼슘 섭취 </a:t>
            </a:r>
            <a:r>
              <a:rPr lang="en-US" altLang="ko-KR" dirty="0" smtClean="0"/>
              <a:t>: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700mg ~ 1000mg</a:t>
            </a:r>
            <a:r>
              <a:rPr lang="ko-KR" altLang="en-US" dirty="0" smtClean="0"/>
              <a:t>섭취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</a:t>
            </a:r>
            <a:r>
              <a:rPr lang="ko-KR" altLang="en-US" dirty="0" smtClean="0"/>
              <a:t>가장 손쉬운 방법은 우유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비타민 </a:t>
            </a:r>
            <a:r>
              <a:rPr lang="en-US" altLang="ko-KR" dirty="0" smtClean="0"/>
              <a:t>D</a:t>
            </a:r>
            <a:r>
              <a:rPr lang="ko-KR" altLang="en-US" dirty="0" smtClean="0"/>
              <a:t>섭취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칼슘의 흡수를 증가시킨다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</a:t>
            </a:r>
            <a:r>
              <a:rPr lang="ko-KR" altLang="en-US" dirty="0" smtClean="0"/>
              <a:t>버터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계란 노른자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마른 표고버섯</a:t>
            </a:r>
            <a:endParaRPr lang="en-US" altLang="ko-KR" dirty="0" smtClean="0"/>
          </a:p>
          <a:p>
            <a:r>
              <a:rPr lang="ko-KR" altLang="en-US" dirty="0" smtClean="0"/>
              <a:t>자외선에 의한 피부합성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젇당한</a:t>
            </a:r>
            <a:r>
              <a:rPr lang="ko-KR" altLang="en-US" dirty="0" smtClean="0"/>
              <a:t> 산책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카페인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알코올 섭취를 줄인다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노인과 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노인운동의 필요성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체중의 유지와 혈압의 안정을 가져오며 몸이 근력을 유지시켜 노화의 지연을 가져오고 긴급사태에 대처하는 운동 능력과 판단력이 증가한다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노년기 운동기능의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체력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생리적 기능이 저하되므로 무리한 운동은 금한다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중년을 넘은 후의 운동은 건강과 수명에 직접적인 효과가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기능적 탄력성의 저하로 회복속도가 늦다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운동에 급격한 혈압의 상승이 </a:t>
            </a:r>
            <a:r>
              <a:rPr lang="ko-KR" altLang="en-US" dirty="0" err="1" smtClean="0"/>
              <a:t>올수</a:t>
            </a:r>
            <a:r>
              <a:rPr lang="ko-KR" altLang="en-US" dirty="0" smtClean="0"/>
              <a:t> 있으므로 주의한다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최대 </a:t>
            </a:r>
            <a:r>
              <a:rPr lang="ko-KR" altLang="en-US" dirty="0" err="1" smtClean="0"/>
              <a:t>심박수의</a:t>
            </a:r>
            <a:r>
              <a:rPr lang="ko-KR" altLang="en-US" dirty="0" smtClean="0"/>
              <a:t> 여력이 줄어들므로 </a:t>
            </a:r>
            <a:r>
              <a:rPr lang="ko-KR" altLang="en-US" dirty="0" err="1" smtClean="0"/>
              <a:t>유산소</a:t>
            </a:r>
            <a:r>
              <a:rPr lang="ko-KR" altLang="en-US" dirty="0" smtClean="0"/>
              <a:t> 운동은 피한다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28598" y="285720"/>
          <a:ext cx="7191402" cy="1350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2"/>
                <a:gridCol w="928694"/>
                <a:gridCol w="2000264"/>
                <a:gridCol w="1428760"/>
                <a:gridCol w="1143008"/>
                <a:gridCol w="1119174"/>
              </a:tblGrid>
              <a:tr h="440295">
                <a:tc gridSpan="2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노인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준비운동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유산소운동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근력운동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정리운동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종류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입문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스트레칭</a:t>
                      </a:r>
                      <a:r>
                        <a:rPr lang="ko-KR" altLang="en-US" dirty="0" smtClean="0"/>
                        <a:t> 및 체조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보행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맨손체조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맨손운동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스트레칭</a:t>
                      </a:r>
                      <a:r>
                        <a:rPr lang="ko-KR" altLang="en-US" dirty="0" smtClean="0"/>
                        <a:t> 및 체조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초중급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속보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게이트볼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조깅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수영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체중을 이용한 운동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앉았다 일어나기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벽을 이용한 </a:t>
                      </a:r>
                      <a:r>
                        <a:rPr lang="ko-KR" altLang="en-US" dirty="0" err="1" smtClean="0"/>
                        <a:t>팔굽혀펴기</a:t>
                      </a:r>
                      <a:r>
                        <a:rPr lang="ko-KR" altLang="en-US" dirty="0" smtClean="0"/>
                        <a:t> 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댄스스포츠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달리기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자전거타기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수영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등산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기구를 이용한 운동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아령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밴드 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입문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근육의 유연성이 충분히 확보될 정도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몸에 땀이 </a:t>
                      </a:r>
                      <a:r>
                        <a:rPr lang="ko-KR" altLang="en-US" dirty="0" err="1" smtClean="0"/>
                        <a:t>날정도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최대심박수의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40%</a:t>
                      </a:r>
                      <a:r>
                        <a:rPr lang="ko-KR" altLang="en-US" dirty="0" smtClean="0"/>
                        <a:t>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최대근력의 </a:t>
                      </a:r>
                      <a:r>
                        <a:rPr lang="en-US" altLang="ko-KR" dirty="0" smtClean="0"/>
                        <a:t>30~40</a:t>
                      </a:r>
                    </a:p>
                    <a:p>
                      <a:pPr latinLnBrk="1"/>
                      <a:r>
                        <a:rPr lang="en-US" altLang="ko-KR" dirty="0" smtClean="0"/>
                        <a:t>%</a:t>
                      </a:r>
                      <a:r>
                        <a:rPr lang="ko-KR" altLang="en-US" dirty="0" smtClean="0"/>
                        <a:t>정도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준비운동과 비슷한 정도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몸에 땀이 날 정도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초중급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최대심박수의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50%</a:t>
                      </a:r>
                      <a:r>
                        <a:rPr lang="ko-KR" altLang="en-US" dirty="0" smtClean="0"/>
                        <a:t>정도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최대근력의 </a:t>
                      </a:r>
                      <a:r>
                        <a:rPr lang="en-US" altLang="ko-KR" dirty="0" smtClean="0"/>
                        <a:t>40~50%</a:t>
                      </a:r>
                      <a:r>
                        <a:rPr lang="ko-KR" altLang="en-US" dirty="0" smtClean="0"/>
                        <a:t>정도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최대심박수의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60%</a:t>
                      </a:r>
                      <a:r>
                        <a:rPr lang="ko-KR" altLang="en-US" dirty="0" smtClean="0"/>
                        <a:t>정도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최대근력의 </a:t>
                      </a:r>
                      <a:r>
                        <a:rPr lang="en-US" altLang="ko-KR" dirty="0" smtClean="0"/>
                        <a:t>50%</a:t>
                      </a:r>
                      <a:r>
                        <a:rPr lang="ko-KR" altLang="en-US" dirty="0" smtClean="0"/>
                        <a:t>이상 정도로 유지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빈도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입문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운동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실시전마다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1-2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1-2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운동 </a:t>
                      </a:r>
                      <a:r>
                        <a:rPr lang="ko-KR" altLang="en-US" dirty="0" err="1" smtClean="0"/>
                        <a:t>실시후마다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초중급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2-3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2-3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3-4</a:t>
                      </a:r>
                      <a:r>
                        <a:rPr lang="ko-KR" altLang="en-US" dirty="0" smtClean="0"/>
                        <a:t>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주 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일 정도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입문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분 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r>
                        <a:rPr lang="ko-KR" altLang="en-US" dirty="0" err="1" smtClean="0"/>
                        <a:t>분정도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정도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r>
                        <a:rPr lang="ko-KR" altLang="en-US" dirty="0" smtClean="0"/>
                        <a:t>분 정도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초중급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15-30</a:t>
                      </a:r>
                      <a:r>
                        <a:rPr lang="ko-KR" altLang="en-US" dirty="0" err="1" smtClean="0"/>
                        <a:t>분정도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10-20</a:t>
                      </a:r>
                      <a:r>
                        <a:rPr lang="ko-KR" altLang="en-US" dirty="0" smtClean="0"/>
                        <a:t>분 정도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30-60</a:t>
                      </a:r>
                      <a:r>
                        <a:rPr lang="ko-KR" altLang="en-US" dirty="0" err="1" smtClean="0"/>
                        <a:t>분정도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20-40</a:t>
                      </a:r>
                      <a:r>
                        <a:rPr lang="ko-KR" altLang="en-US" dirty="0" err="1" smtClean="0"/>
                        <a:t>분정도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입문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운동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실시전마다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12-16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12-16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운동 </a:t>
                      </a:r>
                      <a:r>
                        <a:rPr lang="ko-KR" altLang="en-US" dirty="0" err="1" smtClean="0"/>
                        <a:t>실시후마다</a:t>
                      </a:r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초중급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12-20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12-20</a:t>
                      </a:r>
                      <a:r>
                        <a:rPr lang="ko-KR" altLang="en-US" dirty="0" smtClean="0"/>
                        <a:t>주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4029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상급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계속 유지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계속유지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건강에 영향을 미치는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가지 요소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인간은 자기가 받은 유전자를 변화 시킬 수 없다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환경은 모든 활동에 영향을 미치고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일상생활의 활동</a:t>
            </a:r>
            <a:endParaRPr lang="en-US" altLang="ko-KR" dirty="0" smtClean="0"/>
          </a:p>
          <a:p>
            <a:r>
              <a:rPr lang="ko-KR" altLang="en-US" dirty="0" smtClean="0"/>
              <a:t>대인 </a:t>
            </a:r>
            <a:r>
              <a:rPr lang="en-US" altLang="ko-KR" dirty="0" smtClean="0"/>
              <a:t>1</a:t>
            </a:r>
            <a:r>
              <a:rPr lang="ko-KR" altLang="en-US" dirty="0" smtClean="0"/>
              <a:t>대 사회적 적응</a:t>
            </a:r>
            <a:endParaRPr lang="en-US" altLang="ko-KR" dirty="0" smtClean="0"/>
          </a:p>
          <a:p>
            <a:r>
              <a:rPr lang="ko-KR" altLang="en-US" dirty="0" smtClean="0"/>
              <a:t>영양의 공급 </a:t>
            </a:r>
            <a:endParaRPr lang="en-US" altLang="ko-KR" dirty="0" smtClean="0"/>
          </a:p>
          <a:p>
            <a:r>
              <a:rPr lang="ko-KR" altLang="en-US" dirty="0" smtClean="0"/>
              <a:t>병과 사고</a:t>
            </a:r>
            <a:endParaRPr lang="en-US" altLang="ko-KR" dirty="0" smtClean="0"/>
          </a:p>
          <a:p>
            <a:r>
              <a:rPr lang="ko-KR" altLang="en-US" dirty="0" smtClean="0"/>
              <a:t>보건기관에서 건강 사업 추진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여성의 건강 생활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여성건강의 중요성</a:t>
            </a:r>
            <a:r>
              <a:rPr lang="en-US" altLang="ko-KR" dirty="0" smtClean="0"/>
              <a:t>-</a:t>
            </a:r>
          </a:p>
          <a:p>
            <a:r>
              <a:rPr lang="ko-KR" altLang="en-US" dirty="0" smtClean="0"/>
              <a:t>국가 경쟁력의 원천인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절반의 국민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국가의 미래를 짊어질 국민을 재생산하는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”</a:t>
            </a:r>
            <a:r>
              <a:rPr lang="ko-KR" altLang="en-US" dirty="0" smtClean="0"/>
              <a:t>모성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이다</a:t>
            </a:r>
            <a:endParaRPr lang="en-US" altLang="ko-KR" dirty="0" smtClean="0"/>
          </a:p>
          <a:p>
            <a:r>
              <a:rPr lang="ko-KR" altLang="en-US" dirty="0" err="1" smtClean="0"/>
              <a:t>자궁속</a:t>
            </a:r>
            <a:r>
              <a:rPr lang="ko-KR" altLang="en-US" dirty="0" smtClean="0"/>
              <a:t> 환경이 평생건강의 뿌리가 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(Pr. </a:t>
            </a:r>
            <a:r>
              <a:rPr lang="ko-KR" altLang="en-US" dirty="0" err="1" smtClean="0"/>
              <a:t>너새니얼즈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한국 여성건강의 문제점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20</a:t>
            </a:r>
            <a:r>
              <a:rPr lang="ko-KR" altLang="en-US" dirty="0" smtClean="0"/>
              <a:t>세 이후의 여성은 모든 시기에서 남성의 </a:t>
            </a:r>
            <a:r>
              <a:rPr lang="en-US" altLang="ko-KR" dirty="0" smtClean="0"/>
              <a:t>1.1~1.3</a:t>
            </a:r>
            <a:r>
              <a:rPr lang="ko-KR" altLang="en-US" dirty="0" smtClean="0"/>
              <a:t>배의 유병률을 나타낸다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임산부의 건강지표가 </a:t>
            </a:r>
            <a:r>
              <a:rPr lang="ko-KR" altLang="en-US" dirty="0" err="1" smtClean="0"/>
              <a:t>불건강하여</a:t>
            </a:r>
            <a:r>
              <a:rPr lang="ko-KR" altLang="en-US" dirty="0" smtClean="0"/>
              <a:t> 임신소모율</a:t>
            </a:r>
            <a:r>
              <a:rPr lang="en-US" altLang="ko-KR" dirty="0" smtClean="0"/>
              <a:t>(36%)</a:t>
            </a:r>
            <a:r>
              <a:rPr lang="ko-KR" altLang="en-US" dirty="0" smtClean="0"/>
              <a:t>이 높다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제왕절개분만율</a:t>
            </a:r>
            <a:r>
              <a:rPr lang="en-US" altLang="ko-KR" dirty="0" smtClean="0"/>
              <a:t>(43%)</a:t>
            </a:r>
            <a:r>
              <a:rPr lang="ko-KR" altLang="en-US" dirty="0" smtClean="0"/>
              <a:t>이 지나치게 높다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완전 </a:t>
            </a:r>
            <a:r>
              <a:rPr lang="ko-KR" altLang="en-US" dirty="0" err="1" smtClean="0"/>
              <a:t>모유수유율</a:t>
            </a:r>
            <a:r>
              <a:rPr lang="en-US" altLang="ko-KR" dirty="0" smtClean="0"/>
              <a:t>(10%)</a:t>
            </a:r>
            <a:r>
              <a:rPr lang="ko-KR" altLang="en-US" dirty="0" smtClean="0"/>
              <a:t>은 지나치게 낮다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45</a:t>
            </a:r>
            <a:r>
              <a:rPr lang="ko-KR" altLang="en-US" dirty="0" smtClean="0"/>
              <a:t>세 이상 여성의 </a:t>
            </a:r>
            <a:r>
              <a:rPr lang="ko-KR" altLang="en-US" dirty="0" err="1" smtClean="0"/>
              <a:t>근골격계질환</a:t>
            </a:r>
            <a:r>
              <a:rPr lang="ko-KR" altLang="en-US" dirty="0" smtClean="0"/>
              <a:t> 유병률은 남자보다 </a:t>
            </a:r>
            <a:r>
              <a:rPr lang="en-US" altLang="ko-KR" dirty="0" smtClean="0"/>
              <a:t>2.5~3</a:t>
            </a:r>
            <a:r>
              <a:rPr lang="ko-KR" altLang="en-US" dirty="0" smtClean="0"/>
              <a:t>배가 높으며 고혈압도 </a:t>
            </a:r>
            <a:r>
              <a:rPr lang="en-US" altLang="ko-KR" dirty="0" smtClean="0"/>
              <a:t>1.6</a:t>
            </a:r>
            <a:r>
              <a:rPr lang="ko-KR" altLang="en-US" dirty="0" smtClean="0"/>
              <a:t>배 높게 나타난다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65</a:t>
            </a:r>
            <a:r>
              <a:rPr lang="ko-KR" altLang="en-US" dirty="0" smtClean="0"/>
              <a:t>세 이상 여성의 </a:t>
            </a:r>
            <a:r>
              <a:rPr lang="en-US" altLang="ko-KR" dirty="0" smtClean="0"/>
              <a:t>90% </a:t>
            </a:r>
            <a:r>
              <a:rPr lang="ko-KR" altLang="en-US" dirty="0" smtClean="0"/>
              <a:t>정도가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가지 이상의 만성질환이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있고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일상생활 수행능력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도 남성보다 떨어지는데 그 이유는 여성의 고령자 비율이 높기 때문이다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한국의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대 여성은 세계에서 가장 다이어트를 많아하는 것으로 조사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현대 여성의 주요질환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자궁질환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혈액순환 계통의 이상이나 생활환경의 차이</a:t>
            </a:r>
            <a:endParaRPr lang="en-US" altLang="ko-KR" dirty="0" smtClean="0"/>
          </a:p>
          <a:p>
            <a:r>
              <a:rPr lang="ko-KR" altLang="en-US" dirty="0" smtClean="0"/>
              <a:t>자궁근종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호발</a:t>
            </a:r>
            <a:r>
              <a:rPr lang="ko-KR" altLang="en-US" dirty="0" smtClean="0"/>
              <a:t> 연령은 </a:t>
            </a:r>
            <a:r>
              <a:rPr lang="en-US" altLang="ko-KR" dirty="0" smtClean="0"/>
              <a:t>30~40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</a:t>
            </a:r>
            <a:r>
              <a:rPr lang="ko-KR" altLang="en-US" dirty="0" err="1" smtClean="0"/>
              <a:t>사춘기전</a:t>
            </a:r>
            <a:r>
              <a:rPr lang="en-US" altLang="ko-KR" dirty="0" smtClean="0"/>
              <a:t>,</a:t>
            </a:r>
            <a:r>
              <a:rPr lang="ko-KR" altLang="en-US" dirty="0" smtClean="0"/>
              <a:t> 폐경기 후는 거의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   발생하지 않는다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</a:t>
            </a:r>
            <a:r>
              <a:rPr lang="ko-KR" altLang="en-US" dirty="0" smtClean="0"/>
              <a:t>증상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생리통이 심하다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err="1" smtClean="0"/>
              <a:t>생리량이</a:t>
            </a:r>
            <a:r>
              <a:rPr lang="ko-KR" altLang="en-US" dirty="0" smtClean="0"/>
              <a:t> 많아진다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smtClean="0"/>
              <a:t>하복부에 통증</a:t>
            </a: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smtClean="0"/>
              <a:t>소변을 </a:t>
            </a:r>
            <a:r>
              <a:rPr lang="ko-KR" altLang="en-US" dirty="0" err="1" smtClean="0"/>
              <a:t>자주본다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smtClean="0"/>
              <a:t>변비가 쉽게 생긴다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</a:t>
            </a:r>
            <a:r>
              <a:rPr lang="ko-KR" altLang="en-US" dirty="0" smtClean="0"/>
              <a:t>성 고통이 느껴진다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자궁 </a:t>
            </a:r>
            <a:r>
              <a:rPr lang="ko-KR" altLang="en-US" dirty="0" err="1" smtClean="0"/>
              <a:t>내막증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자궁내막 조직이 자궁의 바깥에 증식하거나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        드물게 폐에도 이동해 자라는 현상</a:t>
            </a:r>
            <a:endParaRPr lang="en-US" altLang="ko-KR" dirty="0" smtClean="0"/>
          </a:p>
          <a:p>
            <a:r>
              <a:rPr lang="ko-KR" altLang="en-US" dirty="0" err="1" smtClean="0"/>
              <a:t>골반통</a:t>
            </a:r>
            <a:r>
              <a:rPr lang="ko-KR" altLang="en-US" dirty="0" smtClean="0"/>
              <a:t> 및 불임과 연관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난소기능 장애와 자궁의 허약과 관련이 깊다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현대여성의 주요질환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난소 </a:t>
            </a:r>
            <a:r>
              <a:rPr lang="ko-KR" altLang="en-US" dirty="0" err="1" smtClean="0"/>
              <a:t>낭종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난소의 점막에 염증과 부종을   일으켜 </a:t>
            </a:r>
            <a:r>
              <a:rPr lang="ko-KR" altLang="en-US" dirty="0" err="1" smtClean="0"/>
              <a:t>낭포를</a:t>
            </a:r>
            <a:r>
              <a:rPr lang="ko-KR" altLang="en-US" dirty="0" smtClean="0"/>
              <a:t> 형성하게 되는 것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하복부에 무엇인가 만져지나 통증이 없다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err="1" smtClean="0"/>
              <a:t>낭종이</a:t>
            </a:r>
            <a:r>
              <a:rPr lang="ko-KR" altLang="en-US" dirty="0" smtClean="0"/>
              <a:t> 커지면 압박으로 인한 복통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요통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변비</a:t>
            </a:r>
            <a:r>
              <a:rPr lang="en-US" altLang="ko-KR" dirty="0" smtClean="0"/>
              <a:t>,</a:t>
            </a:r>
            <a:r>
              <a:rPr lang="ko-KR" altLang="en-US" dirty="0" smtClean="0"/>
              <a:t> 발열 등에 빠질 수 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유방암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ko-KR" altLang="en-US" sz="8000" dirty="0" smtClean="0"/>
              <a:t>발생과 원인 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과도한 영양 및 지방섭취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비만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장기간의 피임약 복용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여성호르몬제의 장기투여 등</a:t>
            </a:r>
            <a:r>
              <a:rPr lang="en-US" altLang="ko-KR" sz="8000" dirty="0" smtClean="0"/>
              <a:t>.</a:t>
            </a:r>
          </a:p>
          <a:p>
            <a:pPr>
              <a:buNone/>
            </a:pPr>
            <a:r>
              <a:rPr lang="ko-KR" altLang="en-US" sz="8000" dirty="0" smtClean="0"/>
              <a:t>  유방세포는 에스트로겐의 자극에 의해 증식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분화한다</a:t>
            </a:r>
            <a:r>
              <a:rPr lang="en-US" altLang="ko-KR" sz="8000" dirty="0" smtClean="0"/>
              <a:t>.</a:t>
            </a:r>
          </a:p>
          <a:p>
            <a:r>
              <a:rPr lang="ko-KR" altLang="en-US" sz="8000" dirty="0" smtClean="0"/>
              <a:t>증세 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피부는 색깔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감각의 변화</a:t>
            </a:r>
            <a:r>
              <a:rPr lang="en-US" altLang="ko-KR" sz="8000" dirty="0" smtClean="0"/>
              <a:t>(</a:t>
            </a:r>
            <a:r>
              <a:rPr lang="ko-KR" altLang="en-US" sz="8000" dirty="0" smtClean="0"/>
              <a:t>망울</a:t>
            </a:r>
            <a:r>
              <a:rPr lang="en-US" altLang="ko-KR" sz="8000" dirty="0" smtClean="0"/>
              <a:t>)</a:t>
            </a:r>
          </a:p>
          <a:p>
            <a:pPr>
              <a:buNone/>
            </a:pPr>
            <a:r>
              <a:rPr lang="en-US" altLang="ko-KR" sz="8000" dirty="0" smtClean="0"/>
              <a:t>          </a:t>
            </a:r>
            <a:r>
              <a:rPr lang="ko-KR" altLang="en-US" sz="8000" dirty="0" smtClean="0"/>
              <a:t>유두분비</a:t>
            </a:r>
            <a:r>
              <a:rPr lang="en-US" altLang="ko-KR" sz="8000" dirty="0" smtClean="0"/>
              <a:t>(</a:t>
            </a:r>
            <a:r>
              <a:rPr lang="ko-KR" altLang="en-US" sz="8000" dirty="0" smtClean="0"/>
              <a:t>분비물의 색깔이 노란색이  거나 붉은색</a:t>
            </a:r>
            <a:r>
              <a:rPr lang="en-US" altLang="ko-KR" sz="8000" dirty="0" smtClean="0"/>
              <a:t>), </a:t>
            </a:r>
            <a:r>
              <a:rPr lang="ko-KR" altLang="en-US" sz="8000" dirty="0" smtClean="0"/>
              <a:t>유두 및 피부의 함몰과 습진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보조개 현상</a:t>
            </a:r>
            <a:endParaRPr lang="en-US" altLang="ko-KR" sz="8000" dirty="0" smtClean="0"/>
          </a:p>
          <a:p>
            <a:r>
              <a:rPr lang="ko-KR" altLang="en-US" sz="8000" dirty="0" smtClean="0"/>
              <a:t>여성호르몬의 역할</a:t>
            </a:r>
            <a:endParaRPr lang="en-US" altLang="ko-KR" sz="8000" dirty="0" smtClean="0"/>
          </a:p>
          <a:p>
            <a:pPr>
              <a:buNone/>
            </a:pPr>
            <a:r>
              <a:rPr lang="en-US" altLang="ko-KR" sz="8000" dirty="0" smtClean="0"/>
              <a:t> - </a:t>
            </a:r>
            <a:r>
              <a:rPr lang="ko-KR" altLang="en-US" sz="8000" dirty="0" smtClean="0">
                <a:solidFill>
                  <a:srgbClr val="FF0000"/>
                </a:solidFill>
              </a:rPr>
              <a:t>에스트로겐</a:t>
            </a:r>
            <a:r>
              <a:rPr lang="ko-KR" altLang="en-US" sz="8000" dirty="0" smtClean="0"/>
              <a:t> 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생리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몸매 </a:t>
            </a:r>
            <a:r>
              <a:rPr lang="ko-KR" altLang="en-US" sz="8000" dirty="0" err="1" smtClean="0"/>
              <a:t>일생동안</a:t>
            </a:r>
            <a:r>
              <a:rPr lang="ko-KR" altLang="en-US" sz="8000" dirty="0" smtClean="0"/>
              <a:t> 티스푼 하나 </a:t>
            </a:r>
            <a:endParaRPr lang="en-US" altLang="ko-KR" sz="8000" dirty="0" smtClean="0"/>
          </a:p>
          <a:p>
            <a:pPr>
              <a:buNone/>
            </a:pPr>
            <a:r>
              <a:rPr lang="en-US" altLang="ko-KR" sz="8000" dirty="0" smtClean="0"/>
              <a:t>                    </a:t>
            </a:r>
            <a:r>
              <a:rPr lang="ko-KR" altLang="en-US" sz="8000" dirty="0" smtClean="0"/>
              <a:t>정도</a:t>
            </a:r>
            <a:endParaRPr lang="en-US" altLang="ko-KR" sz="8000" dirty="0" smtClean="0"/>
          </a:p>
          <a:p>
            <a:pPr>
              <a:buNone/>
            </a:pPr>
            <a:r>
              <a:rPr lang="en-US" altLang="ko-KR" sz="8000" dirty="0" smtClean="0"/>
              <a:t>                    </a:t>
            </a:r>
            <a:r>
              <a:rPr lang="ko-KR" altLang="en-US" sz="8000" dirty="0" smtClean="0"/>
              <a:t>혈액중의 콜레스테롤 증가억제</a:t>
            </a:r>
            <a:r>
              <a:rPr lang="en-US" altLang="ko-KR" sz="8000" dirty="0" smtClean="0"/>
              <a:t>, </a:t>
            </a:r>
          </a:p>
          <a:p>
            <a:pPr>
              <a:buNone/>
            </a:pPr>
            <a:r>
              <a:rPr lang="en-US" altLang="ko-KR" sz="8000" dirty="0" smtClean="0"/>
              <a:t>                    </a:t>
            </a:r>
            <a:r>
              <a:rPr lang="ko-KR" altLang="en-US" sz="8000" dirty="0" err="1" smtClean="0"/>
              <a:t>관동맥</a:t>
            </a:r>
            <a:r>
              <a:rPr lang="ko-KR" altLang="en-US" sz="8000" dirty="0" smtClean="0"/>
              <a:t> 의 경화방지</a:t>
            </a:r>
            <a:endParaRPr lang="en-US" altLang="ko-KR" sz="8000" dirty="0" smtClean="0"/>
          </a:p>
          <a:p>
            <a:pPr>
              <a:buNone/>
            </a:pPr>
            <a:r>
              <a:rPr lang="en-US" altLang="ko-KR" sz="8000" dirty="0" smtClean="0"/>
              <a:t>                    </a:t>
            </a:r>
            <a:r>
              <a:rPr lang="ko-KR" altLang="en-US" sz="8000" dirty="0" err="1" smtClean="0"/>
              <a:t>뇌안에서</a:t>
            </a:r>
            <a:r>
              <a:rPr lang="ko-KR" altLang="en-US" sz="8000" dirty="0" smtClean="0"/>
              <a:t> 베타 엔도르핀에 영향을 준다</a:t>
            </a:r>
            <a:endParaRPr lang="en-US" altLang="ko-KR" sz="8000" dirty="0" smtClean="0"/>
          </a:p>
          <a:p>
            <a:pPr>
              <a:buFontTx/>
              <a:buChar char="-"/>
            </a:pPr>
            <a:r>
              <a:rPr lang="ko-KR" altLang="en-US" sz="8000" dirty="0" err="1" smtClean="0"/>
              <a:t>프로게스테론</a:t>
            </a:r>
            <a:r>
              <a:rPr lang="ko-KR" altLang="en-US" sz="8000" dirty="0" smtClean="0"/>
              <a:t> </a:t>
            </a:r>
            <a:r>
              <a:rPr lang="en-US" altLang="ko-KR" sz="8000" dirty="0" smtClean="0"/>
              <a:t>: </a:t>
            </a:r>
            <a:r>
              <a:rPr lang="ko-KR" altLang="en-US" sz="8000" dirty="0" smtClean="0"/>
              <a:t>수정체의 착상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임신의 유지</a:t>
            </a:r>
            <a:r>
              <a:rPr lang="en-US" altLang="ko-KR" sz="8000" dirty="0" smtClean="0"/>
              <a:t>, </a:t>
            </a:r>
            <a:r>
              <a:rPr lang="ko-KR" altLang="en-US" sz="8000" dirty="0" smtClean="0"/>
              <a:t>성욕억제</a:t>
            </a:r>
            <a:endParaRPr lang="en-US" altLang="ko-KR" sz="8000" dirty="0" smtClean="0"/>
          </a:p>
          <a:p>
            <a:pPr>
              <a:buFontTx/>
              <a:buChar char="-"/>
            </a:pPr>
            <a:endParaRPr lang="en-US" altLang="ko-KR" sz="8000" dirty="0" smtClean="0"/>
          </a:p>
          <a:p>
            <a:pPr>
              <a:buNone/>
            </a:pPr>
            <a:endParaRPr lang="en-US" altLang="ko-KR" sz="8000" dirty="0" smtClean="0"/>
          </a:p>
          <a:p>
            <a:r>
              <a:rPr lang="ko-KR" altLang="en-US" sz="8000" dirty="0" smtClean="0"/>
              <a:t>폐경기에는 에스트로겐의 감소로 여러</a:t>
            </a:r>
            <a:endParaRPr lang="en-US" altLang="ko-KR" sz="8000" dirty="0" smtClean="0"/>
          </a:p>
          <a:p>
            <a:r>
              <a:rPr lang="ko-KR" altLang="en-US" sz="8000" dirty="0" smtClean="0"/>
              <a:t>가지 건강상의 문제가 발생되나 운동은 질환예방에 큰 도움을 준다</a:t>
            </a:r>
            <a:r>
              <a:rPr lang="en-US" altLang="ko-KR" sz="8000" dirty="0" smtClean="0"/>
              <a:t>.</a:t>
            </a:r>
          </a:p>
          <a:p>
            <a:endParaRPr lang="en-US" altLang="ko-KR" sz="80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65403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 smtClean="0"/>
              <a:t>자신의 신변정리는 스스로 해야 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활력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기력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이 있어 자립하여 생활이 가능해야 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이를 달성하기 위해서는 </a:t>
            </a:r>
            <a:r>
              <a:rPr lang="en-US" altLang="ko-KR" sz="2400" dirty="0" smtClean="0"/>
              <a:t>4km</a:t>
            </a:r>
            <a:r>
              <a:rPr lang="ko-KR" altLang="en-US" sz="2400" dirty="0" smtClean="0"/>
              <a:t>정도 걷기</a:t>
            </a:r>
            <a:r>
              <a:rPr lang="en-US" altLang="ko-KR" sz="2400" dirty="0" smtClean="0"/>
              <a:t>, 20</a:t>
            </a:r>
            <a:r>
              <a:rPr lang="ko-KR" altLang="en-US" sz="2400" dirty="0" smtClean="0"/>
              <a:t>계단 오르기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취사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목욕 정도는 가능해야 한다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풍부한 경험과 지식을 바탕으로 사회의 귀중한 자원으로서 인정받아야 한다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C00000"/>
                </a:solidFill>
              </a:rPr>
              <a:t>정식</a:t>
            </a:r>
            <a:r>
              <a:rPr lang="en-US" altLang="ko-KR" sz="2400" dirty="0" smtClean="0">
                <a:solidFill>
                  <a:srgbClr val="C00000"/>
                </a:solidFill>
              </a:rPr>
              <a:t>:</a:t>
            </a:r>
            <a:r>
              <a:rPr lang="ko-KR" altLang="en-US" sz="2400" dirty="0" smtClean="0">
                <a:solidFill>
                  <a:srgbClr val="C00000"/>
                </a:solidFill>
              </a:rPr>
              <a:t>골고루 섭취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r>
              <a:rPr lang="ko-KR" altLang="en-US" sz="2400" dirty="0" smtClean="0">
                <a:solidFill>
                  <a:srgbClr val="C00000"/>
                </a:solidFill>
              </a:rPr>
              <a:t>정동</a:t>
            </a:r>
            <a:r>
              <a:rPr lang="en-US" altLang="ko-KR" sz="2400" dirty="0" smtClean="0">
                <a:solidFill>
                  <a:srgbClr val="C00000"/>
                </a:solidFill>
              </a:rPr>
              <a:t>:</a:t>
            </a:r>
            <a:r>
              <a:rPr lang="ko-KR" altLang="en-US" sz="2400" dirty="0" smtClean="0">
                <a:solidFill>
                  <a:srgbClr val="C00000"/>
                </a:solidFill>
              </a:rPr>
              <a:t>지휘자</a:t>
            </a:r>
            <a:r>
              <a:rPr lang="en-US" altLang="ko-KR" sz="2400" dirty="0" smtClean="0">
                <a:solidFill>
                  <a:srgbClr val="C00000"/>
                </a:solidFill>
              </a:rPr>
              <a:t>(</a:t>
            </a:r>
            <a:r>
              <a:rPr lang="ko-KR" altLang="en-US" sz="2400" dirty="0" smtClean="0">
                <a:solidFill>
                  <a:srgbClr val="C00000"/>
                </a:solidFill>
              </a:rPr>
              <a:t>하체운동</a:t>
            </a:r>
            <a:r>
              <a:rPr lang="en-US" altLang="ko-KR" sz="2400" dirty="0" smtClean="0">
                <a:solidFill>
                  <a:srgbClr val="C00000"/>
                </a:solidFill>
              </a:rPr>
              <a:t>)-</a:t>
            </a:r>
            <a:r>
              <a:rPr lang="ko-KR" altLang="en-US" sz="2400" dirty="0" smtClean="0">
                <a:solidFill>
                  <a:srgbClr val="C00000"/>
                </a:solidFill>
              </a:rPr>
              <a:t>장수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r>
              <a:rPr lang="ko-KR" altLang="en-US" sz="2400" dirty="0" smtClean="0">
                <a:solidFill>
                  <a:srgbClr val="C00000"/>
                </a:solidFill>
              </a:rPr>
              <a:t>정면</a:t>
            </a:r>
            <a:r>
              <a:rPr lang="en-US" altLang="ko-KR" sz="2400" dirty="0" smtClean="0">
                <a:solidFill>
                  <a:srgbClr val="C00000"/>
                </a:solidFill>
              </a:rPr>
              <a:t>:</a:t>
            </a:r>
            <a:r>
              <a:rPr lang="ko-KR" altLang="en-US" sz="2400" dirty="0" smtClean="0">
                <a:solidFill>
                  <a:srgbClr val="C00000"/>
                </a:solidFill>
              </a:rPr>
              <a:t>숙면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r>
              <a:rPr lang="ko-KR" altLang="en-US" sz="2400" dirty="0" smtClean="0">
                <a:solidFill>
                  <a:srgbClr val="C00000"/>
                </a:solidFill>
              </a:rPr>
              <a:t>정식</a:t>
            </a:r>
            <a:r>
              <a:rPr lang="en-US" altLang="ko-KR" sz="2400" dirty="0" smtClean="0">
                <a:solidFill>
                  <a:srgbClr val="C00000"/>
                </a:solidFill>
              </a:rPr>
              <a:t>:</a:t>
            </a:r>
            <a:r>
              <a:rPr lang="ko-KR" altLang="en-US" sz="2400" dirty="0" smtClean="0">
                <a:solidFill>
                  <a:srgbClr val="C00000"/>
                </a:solidFill>
              </a:rPr>
              <a:t>복식호흡</a:t>
            </a:r>
            <a:r>
              <a:rPr lang="en-US" altLang="ko-KR" sz="2400" dirty="0" smtClean="0">
                <a:solidFill>
                  <a:srgbClr val="C00000"/>
                </a:solidFill>
              </a:rPr>
              <a:t>, </a:t>
            </a:r>
            <a:r>
              <a:rPr lang="ko-KR" altLang="en-US" sz="2400" dirty="0" smtClean="0">
                <a:solidFill>
                  <a:srgbClr val="C00000"/>
                </a:solidFill>
              </a:rPr>
              <a:t>코로 들이 쉬고 입을 오므려 뱉는다</a:t>
            </a:r>
            <a:r>
              <a:rPr lang="en-US" altLang="ko-KR" sz="2400" dirty="0" smtClean="0">
                <a:solidFill>
                  <a:srgbClr val="C00000"/>
                </a:solidFill>
              </a:rPr>
              <a:t>.</a:t>
            </a:r>
          </a:p>
          <a:p>
            <a:r>
              <a:rPr lang="ko-KR" altLang="en-US" sz="2400" dirty="0" smtClean="0">
                <a:solidFill>
                  <a:srgbClr val="C00000"/>
                </a:solidFill>
              </a:rPr>
              <a:t>정심</a:t>
            </a:r>
            <a:r>
              <a:rPr lang="en-US" altLang="ko-KR" sz="2400" dirty="0" smtClean="0">
                <a:solidFill>
                  <a:srgbClr val="C00000"/>
                </a:solidFill>
              </a:rPr>
              <a:t>: </a:t>
            </a:r>
            <a:r>
              <a:rPr lang="ko-KR" altLang="en-US" sz="2400" dirty="0" smtClean="0">
                <a:solidFill>
                  <a:srgbClr val="C00000"/>
                </a:solidFill>
              </a:rPr>
              <a:t>마음이 온 몸을 지배</a:t>
            </a:r>
            <a:endParaRPr lang="ko-KR" altLang="en-US" sz="2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121442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이상적인 노인상</a:t>
            </a:r>
            <a:endParaRPr lang="ko-KR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385762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규칙적이고 바른 생활  </a:t>
            </a:r>
            <a:r>
              <a:rPr lang="en-US" altLang="ko-KR" b="1" dirty="0" smtClean="0"/>
              <a:t>5</a:t>
            </a:r>
            <a:r>
              <a:rPr lang="ko-KR" altLang="en-US" b="1" dirty="0" smtClean="0"/>
              <a:t>가지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72547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500" dirty="0" smtClean="0"/>
              <a:t>노화는 시간 경과에 따라 유해한 변화들이 축적되어 생체기능이 저하되고 질병이 걸릴 확률이 증가하는 과정으로 정의</a:t>
            </a:r>
            <a:endParaRPr lang="en-US" altLang="ko-KR" sz="2500" dirty="0" smtClean="0"/>
          </a:p>
          <a:p>
            <a:r>
              <a:rPr lang="ko-KR" altLang="en-US" sz="2500" dirty="0" smtClean="0"/>
              <a:t>기능저하는 각 장기의 실질 세포 수 감소 때문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호르몬이나 영양물질 등 체액을 만드는 생산공장이 줄어 </a:t>
            </a:r>
            <a:r>
              <a:rPr lang="ko-KR" altLang="en-US" sz="2500" dirty="0" err="1" smtClean="0"/>
              <a:t>듬</a:t>
            </a:r>
            <a:r>
              <a:rPr lang="en-US" altLang="ko-KR" sz="2500" dirty="0" smtClean="0"/>
              <a:t>)</a:t>
            </a:r>
          </a:p>
          <a:p>
            <a:r>
              <a:rPr lang="ko-KR" altLang="en-US" sz="2500" dirty="0" smtClean="0"/>
              <a:t>노화는 인체를 구성하는 물과 호르몬 등 </a:t>
            </a:r>
            <a:r>
              <a:rPr lang="ko-KR" altLang="en-US" sz="2500" dirty="0" smtClean="0">
                <a:solidFill>
                  <a:srgbClr val="C00000"/>
                </a:solidFill>
              </a:rPr>
              <a:t>체액이 줄어드는 것</a:t>
            </a:r>
            <a:endParaRPr lang="en-US" altLang="ko-KR" sz="2500" dirty="0" smtClean="0">
              <a:solidFill>
                <a:srgbClr val="C00000"/>
              </a:solidFill>
            </a:endParaRPr>
          </a:p>
          <a:p>
            <a:r>
              <a:rPr lang="ko-KR" altLang="en-US" sz="2500" dirty="0" smtClean="0"/>
              <a:t>신생아의 경우 체중의 </a:t>
            </a:r>
            <a:r>
              <a:rPr lang="en-US" altLang="ko-KR" sz="2500" dirty="0" smtClean="0"/>
              <a:t>75~80%</a:t>
            </a:r>
            <a:r>
              <a:rPr lang="ko-KR" altLang="en-US" sz="2500" dirty="0" smtClean="0"/>
              <a:t>가 체액</a:t>
            </a:r>
            <a:r>
              <a:rPr lang="en-US" altLang="ko-KR" sz="2500" dirty="0" smtClean="0"/>
              <a:t>,60~70</a:t>
            </a:r>
            <a:r>
              <a:rPr lang="ko-KR" altLang="en-US" sz="2500" dirty="0" smtClean="0"/>
              <a:t>대가 되면 남성은 </a:t>
            </a:r>
            <a:r>
              <a:rPr lang="en-US" altLang="ko-KR" sz="2500" dirty="0" smtClean="0"/>
              <a:t>50% </a:t>
            </a:r>
            <a:r>
              <a:rPr lang="ko-KR" altLang="en-US" sz="2500" dirty="0" smtClean="0"/>
              <a:t>여성은 </a:t>
            </a:r>
            <a:r>
              <a:rPr lang="en-US" altLang="ko-KR" sz="2500" dirty="0" smtClean="0"/>
              <a:t>45% </a:t>
            </a:r>
            <a:r>
              <a:rPr lang="ko-KR" altLang="en-US" sz="2500" dirty="0" smtClean="0"/>
              <a:t>감소</a:t>
            </a:r>
            <a:endParaRPr lang="en-US" altLang="ko-KR" sz="2500" dirty="0" smtClean="0"/>
          </a:p>
          <a:p>
            <a:r>
              <a:rPr lang="ko-KR" altLang="en-US" sz="2500" dirty="0" smtClean="0"/>
              <a:t>수분부족은 </a:t>
            </a:r>
            <a:r>
              <a:rPr lang="ko-KR" altLang="en-US" sz="2500" dirty="0" err="1" smtClean="0"/>
              <a:t>근육량</a:t>
            </a:r>
            <a:r>
              <a:rPr lang="ko-KR" altLang="en-US" sz="2500" dirty="0" smtClean="0"/>
              <a:t> 감소와 피로 </a:t>
            </a:r>
            <a:r>
              <a:rPr lang="en-US" altLang="ko-KR" sz="2500" dirty="0" smtClean="0"/>
              <a:t>(</a:t>
            </a:r>
            <a:r>
              <a:rPr lang="ko-KR" altLang="en-US" sz="2500" dirty="0" smtClean="0"/>
              <a:t>근육의 </a:t>
            </a:r>
            <a:r>
              <a:rPr lang="en-US" altLang="ko-KR" sz="2500" dirty="0" smtClean="0"/>
              <a:t>70% </a:t>
            </a:r>
            <a:r>
              <a:rPr lang="ko-KR" altLang="en-US" sz="2500" dirty="0" smtClean="0"/>
              <a:t>이상이 수분</a:t>
            </a:r>
            <a:r>
              <a:rPr lang="en-US" altLang="ko-KR" sz="2500" dirty="0" smtClean="0"/>
              <a:t>,3~4%</a:t>
            </a:r>
            <a:r>
              <a:rPr lang="ko-KR" altLang="en-US" sz="2500" dirty="0" smtClean="0"/>
              <a:t>만 부족해도 피로</a:t>
            </a:r>
            <a:r>
              <a:rPr lang="en-US" altLang="ko-KR" sz="2500" dirty="0" smtClean="0"/>
              <a:t>) </a:t>
            </a:r>
            <a:r>
              <a:rPr lang="ko-KR" altLang="en-US" sz="2500" dirty="0" smtClean="0"/>
              <a:t>조금만 움직여도 피로</a:t>
            </a:r>
            <a:endParaRPr lang="ko-KR" alt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14298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노화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몸의 물이 마른다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654032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신장과 몸무게 변화</a:t>
            </a:r>
            <a:endParaRPr lang="en-US" altLang="ko-KR" sz="2400" dirty="0" smtClean="0"/>
          </a:p>
          <a:p>
            <a:r>
              <a:rPr lang="ko-KR" altLang="en-US" sz="2400" dirty="0" smtClean="0"/>
              <a:t>남성</a:t>
            </a:r>
            <a:r>
              <a:rPr lang="en-US" altLang="ko-KR" sz="2400" dirty="0" smtClean="0"/>
              <a:t>: 70</a:t>
            </a:r>
            <a:r>
              <a:rPr lang="ko-KR" altLang="en-US" sz="2400" dirty="0" smtClean="0"/>
              <a:t>대 신장 </a:t>
            </a:r>
            <a:r>
              <a:rPr lang="en-US" altLang="ko-KR" sz="2400" dirty="0" smtClean="0"/>
              <a:t>5cm</a:t>
            </a:r>
            <a:r>
              <a:rPr lang="ko-KR" altLang="en-US" sz="2400" dirty="0" smtClean="0"/>
              <a:t>줄고 체중은 </a:t>
            </a:r>
            <a:r>
              <a:rPr lang="en-US" altLang="ko-KR" sz="2400" dirty="0" smtClean="0"/>
              <a:t>50</a:t>
            </a:r>
            <a:r>
              <a:rPr lang="ko-KR" altLang="en-US" sz="2400" dirty="0" smtClean="0"/>
              <a:t>세까지 증가하다가 </a:t>
            </a:r>
            <a:r>
              <a:rPr lang="en-US" altLang="ko-KR" sz="2400" dirty="0" smtClean="0"/>
              <a:t>80</a:t>
            </a:r>
            <a:r>
              <a:rPr lang="ko-KR" altLang="en-US" sz="2400" dirty="0" smtClean="0"/>
              <a:t>세에서 </a:t>
            </a:r>
            <a:r>
              <a:rPr lang="en-US" altLang="ko-KR" sz="2400" dirty="0" smtClean="0"/>
              <a:t>10%</a:t>
            </a:r>
            <a:r>
              <a:rPr lang="ko-KR" altLang="en-US" sz="2400" dirty="0" smtClean="0"/>
              <a:t>감소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체지방은 </a:t>
            </a:r>
            <a:r>
              <a:rPr lang="en-US" altLang="ko-KR" sz="2400" dirty="0" smtClean="0"/>
              <a:t>10% </a:t>
            </a:r>
            <a:r>
              <a:rPr lang="ko-KR" altLang="en-US" sz="2400" dirty="0" smtClean="0"/>
              <a:t>증가</a:t>
            </a:r>
            <a:endParaRPr lang="en-US" altLang="ko-KR" sz="2400" dirty="0" smtClean="0"/>
          </a:p>
          <a:p>
            <a:r>
              <a:rPr lang="ko-KR" altLang="en-US" sz="2400" dirty="0" smtClean="0"/>
              <a:t>여성</a:t>
            </a:r>
            <a:r>
              <a:rPr lang="en-US" altLang="ko-KR" sz="2400" dirty="0" smtClean="0"/>
              <a:t>: 60</a:t>
            </a:r>
            <a:r>
              <a:rPr lang="ko-KR" altLang="en-US" sz="2400" dirty="0" smtClean="0"/>
              <a:t>세 까지 체중증가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체지방도 </a:t>
            </a:r>
            <a:r>
              <a:rPr lang="en-US" altLang="ko-KR" sz="2400" dirty="0" smtClean="0"/>
              <a:t>20</a:t>
            </a:r>
            <a:r>
              <a:rPr lang="ko-KR" altLang="en-US" sz="2400" dirty="0" smtClean="0"/>
              <a:t>대에 비해 </a:t>
            </a:r>
            <a:r>
              <a:rPr lang="en-US" altLang="ko-KR" sz="2400" dirty="0" smtClean="0"/>
              <a:t>10%</a:t>
            </a:r>
            <a:r>
              <a:rPr lang="ko-KR" altLang="en-US" sz="2400" dirty="0" smtClean="0"/>
              <a:t>증가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복부내장과 </a:t>
            </a:r>
            <a:r>
              <a:rPr lang="ko-KR" altLang="en-US" sz="2400" dirty="0" err="1" smtClean="0"/>
              <a:t>장간막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창자 사이 막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에 축적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피하 지방은 오히려 감소</a:t>
            </a:r>
            <a:endParaRPr lang="en-US" altLang="ko-KR" sz="2400" dirty="0" smtClean="0"/>
          </a:p>
          <a:p>
            <a:r>
              <a:rPr lang="ko-KR" altLang="en-US" sz="2400" dirty="0" smtClean="0"/>
              <a:t>체지방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남성은 </a:t>
            </a:r>
            <a:r>
              <a:rPr lang="en-US" altLang="ko-KR" sz="2400" dirty="0" smtClean="0"/>
              <a:t>20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18.3%</a:t>
            </a:r>
            <a:r>
              <a:rPr lang="ko-KR" altLang="en-US" sz="2400" dirty="0" smtClean="0"/>
              <a:t>에서 </a:t>
            </a:r>
            <a:r>
              <a:rPr lang="en-US" altLang="ko-KR" sz="2400" dirty="0" smtClean="0"/>
              <a:t>70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21.5%, </a:t>
            </a:r>
            <a:r>
              <a:rPr lang="ko-KR" altLang="en-US" sz="2400" dirty="0" smtClean="0"/>
              <a:t>여성은 </a:t>
            </a:r>
            <a:r>
              <a:rPr lang="en-US" altLang="ko-KR" sz="2400" dirty="0" smtClean="0"/>
              <a:t>20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2%</a:t>
            </a:r>
            <a:r>
              <a:rPr lang="ko-KR" altLang="en-US" sz="2400" dirty="0" smtClean="0"/>
              <a:t>에서 </a:t>
            </a:r>
            <a:r>
              <a:rPr lang="en-US" altLang="ko-KR" sz="2400" dirty="0" smtClean="0"/>
              <a:t>70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30.7% </a:t>
            </a:r>
            <a:r>
              <a:rPr lang="ko-KR" altLang="en-US" sz="2400" dirty="0" smtClean="0"/>
              <a:t>증가</a:t>
            </a:r>
            <a:endParaRPr lang="en-US" altLang="ko-KR" sz="2400" dirty="0" smtClean="0"/>
          </a:p>
          <a:p>
            <a:r>
              <a:rPr lang="ko-KR" altLang="en-US" sz="2400" dirty="0" smtClean="0"/>
              <a:t>성기능 저하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남성호르몬과 체력저하로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21442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노화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겉으로 보이는 노화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몸 속 조직과 기관의 기능도 감소</a:t>
            </a:r>
            <a:r>
              <a:rPr lang="en-US" altLang="ko-KR" dirty="0" smtClean="0"/>
              <a:t>(</a:t>
            </a:r>
            <a:r>
              <a:rPr lang="ko-KR" altLang="en-US" dirty="0" smtClean="0"/>
              <a:t>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등 장기무게 현저히 감소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뇌신경세포수 감소</a:t>
            </a:r>
            <a:r>
              <a:rPr lang="en-US" altLang="ko-KR" dirty="0" smtClean="0"/>
              <a:t>(60~70</a:t>
            </a:r>
            <a:r>
              <a:rPr lang="ko-KR" altLang="en-US" dirty="0" smtClean="0"/>
              <a:t>대 뇌 크기와 뇌 </a:t>
            </a:r>
            <a:r>
              <a:rPr lang="ko-KR" altLang="en-US" dirty="0" err="1" smtClean="0"/>
              <a:t>혈류량이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20</a:t>
            </a:r>
            <a:r>
              <a:rPr lang="ko-KR" altLang="en-US" dirty="0" smtClean="0"/>
              <a:t>대보다 약 </a:t>
            </a:r>
            <a:r>
              <a:rPr lang="en-US" altLang="ko-KR" dirty="0" smtClean="0"/>
              <a:t>20~30% </a:t>
            </a:r>
            <a:r>
              <a:rPr lang="ko-KR" altLang="en-US" dirty="0" smtClean="0"/>
              <a:t>감소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칼슘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단백질 성분 감소로 인해 </a:t>
            </a:r>
            <a:r>
              <a:rPr lang="ko-KR" altLang="en-US" dirty="0" err="1" smtClean="0"/>
              <a:t>골밀도</a:t>
            </a:r>
            <a:r>
              <a:rPr lang="ko-KR" altLang="en-US" dirty="0" smtClean="0"/>
              <a:t> 감소</a:t>
            </a:r>
            <a:endParaRPr lang="en-US" altLang="ko-KR" dirty="0" smtClean="0"/>
          </a:p>
          <a:p>
            <a:r>
              <a:rPr lang="ko-KR" altLang="en-US" dirty="0" smtClean="0"/>
              <a:t>심장의 최대 박동수도 감소</a:t>
            </a:r>
            <a:endParaRPr lang="en-US" altLang="ko-KR" dirty="0" smtClean="0"/>
          </a:p>
          <a:p>
            <a:r>
              <a:rPr lang="ko-KR" altLang="en-US" dirty="0" smtClean="0"/>
              <a:t>동맥혈압이 상승하고 심근 수축력이 약화되면서 </a:t>
            </a:r>
            <a:r>
              <a:rPr lang="ko-KR" altLang="en-US" dirty="0" err="1" smtClean="0"/>
              <a:t>심박출량이</a:t>
            </a:r>
            <a:r>
              <a:rPr lang="ko-KR" altLang="en-US" dirty="0" smtClean="0"/>
              <a:t> 매년 </a:t>
            </a:r>
            <a:r>
              <a:rPr lang="en-US" altLang="ko-KR" dirty="0" smtClean="0"/>
              <a:t>1% </a:t>
            </a:r>
            <a:r>
              <a:rPr lang="ko-KR" altLang="en-US" dirty="0" smtClean="0"/>
              <a:t>씩 감소</a:t>
            </a:r>
            <a:endParaRPr lang="en-US" altLang="ko-KR" dirty="0" smtClean="0"/>
          </a:p>
          <a:p>
            <a:r>
              <a:rPr lang="ko-KR" altLang="en-US" dirty="0" smtClean="0"/>
              <a:t>폐활량 등 운동기능도 감소</a:t>
            </a:r>
            <a:endParaRPr lang="en-US" altLang="ko-KR" dirty="0" smtClean="0"/>
          </a:p>
          <a:p>
            <a:r>
              <a:rPr lang="ko-KR" altLang="en-US" dirty="0" smtClean="0"/>
              <a:t>건강 수명이 중요 </a:t>
            </a:r>
            <a:r>
              <a:rPr lang="en-US" altLang="ko-KR" dirty="0" smtClean="0"/>
              <a:t>(</a:t>
            </a:r>
            <a:r>
              <a:rPr lang="ko-KR" altLang="en-US" dirty="0" smtClean="0"/>
              <a:t>어떻게 하면 나이가 들어도 건강하게 살수 있을까 고민하는 것이 현명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운동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흡연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절주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식이조절 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가지 위협 요인만 조절해도 사망이나 질병의 </a:t>
            </a:r>
            <a:r>
              <a:rPr lang="en-US" altLang="ko-KR" dirty="0" smtClean="0"/>
              <a:t>60%</a:t>
            </a:r>
            <a:r>
              <a:rPr lang="ko-KR" altLang="en-US" dirty="0" smtClean="0"/>
              <a:t>는 방지</a:t>
            </a:r>
            <a:endParaRPr lang="ko-KR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72452" cy="58259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피부 탄력 검사                                               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smtClean="0"/>
              <a:t>손등 피부 엄지와 검지로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초 동안 당겨 복구 되는 시간 </a:t>
            </a:r>
            <a:r>
              <a:rPr lang="en-US" altLang="ko-KR" sz="2400" dirty="0" smtClean="0"/>
              <a:t>20~30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1~2</a:t>
            </a:r>
            <a:r>
              <a:rPr lang="ko-KR" altLang="en-US" sz="2400" dirty="0" smtClean="0"/>
              <a:t>초</a:t>
            </a:r>
            <a:r>
              <a:rPr lang="en-US" altLang="ko-KR" sz="2400" dirty="0" smtClean="0"/>
              <a:t>, 40~50</a:t>
            </a:r>
            <a:r>
              <a:rPr lang="ko-KR" altLang="en-US" sz="2400" dirty="0" smtClean="0"/>
              <a:t>대는 </a:t>
            </a:r>
            <a:r>
              <a:rPr lang="en-US" altLang="ko-KR" sz="2400" dirty="0" smtClean="0"/>
              <a:t>2~5</a:t>
            </a:r>
            <a:r>
              <a:rPr lang="ko-KR" altLang="en-US" sz="2400" dirty="0" smtClean="0"/>
              <a:t>초</a:t>
            </a:r>
            <a:r>
              <a:rPr lang="en-US" altLang="ko-KR" sz="2400" dirty="0" smtClean="0"/>
              <a:t>, 60</a:t>
            </a:r>
            <a:r>
              <a:rPr lang="ko-KR" altLang="en-US" sz="2400" dirty="0" smtClean="0"/>
              <a:t>이상은 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초 이상</a:t>
            </a:r>
            <a:r>
              <a:rPr lang="en-US" altLang="ko-KR" sz="2400" dirty="0" smtClean="0"/>
              <a:t>.</a:t>
            </a:r>
          </a:p>
          <a:p>
            <a:r>
              <a:rPr lang="ko-KR" altLang="en-US" sz="2400" dirty="0" smtClean="0"/>
              <a:t>순발력 검사                                   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30cm</a:t>
            </a:r>
            <a:r>
              <a:rPr lang="ko-KR" altLang="en-US" sz="2400" dirty="0" smtClean="0"/>
              <a:t>자 떨어뜨린 뒤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두 손가락으로 잡는 검사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엄지와 중지를 약 </a:t>
            </a:r>
            <a:r>
              <a:rPr lang="en-US" altLang="ko-KR" sz="2400" dirty="0" smtClean="0"/>
              <a:t>10cm </a:t>
            </a:r>
            <a:r>
              <a:rPr lang="ko-KR" altLang="en-US" sz="2400" dirty="0" smtClean="0"/>
              <a:t>평행하게 벌린 다음</a:t>
            </a:r>
            <a:r>
              <a:rPr lang="en-US" altLang="ko-KR" sz="2400" dirty="0" smtClean="0"/>
              <a:t>, 3</a:t>
            </a:r>
            <a:r>
              <a:rPr lang="ko-KR" altLang="en-US" sz="2400" dirty="0" smtClean="0"/>
              <a:t>회 측정해서 평균치</a:t>
            </a:r>
            <a:endParaRPr lang="en-US" altLang="ko-KR" sz="2400" dirty="0" smtClean="0"/>
          </a:p>
          <a:p>
            <a:r>
              <a:rPr lang="ko-KR" altLang="en-US" sz="2400" dirty="0" smtClean="0"/>
              <a:t>정적 균형 검사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눈감고 </a:t>
            </a:r>
            <a:r>
              <a:rPr lang="ko-KR" altLang="en-US" sz="2400" dirty="0" err="1" smtClean="0"/>
              <a:t>외발서기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         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20~30</a:t>
            </a:r>
            <a:r>
              <a:rPr lang="ko-KR" altLang="en-US" sz="2400" dirty="0" smtClean="0"/>
              <a:t>대 </a:t>
            </a:r>
            <a:r>
              <a:rPr lang="en-US" altLang="ko-KR" sz="2400" dirty="0" smtClean="0"/>
              <a:t>25</a:t>
            </a:r>
            <a:r>
              <a:rPr lang="ko-KR" altLang="en-US" sz="2400" dirty="0" smtClean="0"/>
              <a:t>초 이상</a:t>
            </a:r>
            <a:r>
              <a:rPr lang="en-US" altLang="ko-KR" sz="2400" dirty="0" smtClean="0"/>
              <a:t>, 40~50</a:t>
            </a:r>
            <a:r>
              <a:rPr lang="ko-KR" altLang="en-US" sz="2400" dirty="0" smtClean="0"/>
              <a:t>대는 </a:t>
            </a:r>
            <a:r>
              <a:rPr lang="en-US" altLang="ko-KR" sz="2400" dirty="0" smtClean="0"/>
              <a:t>10~25</a:t>
            </a:r>
            <a:r>
              <a:rPr lang="ko-KR" altLang="en-US" sz="2400" dirty="0" smtClean="0"/>
              <a:t>초</a:t>
            </a:r>
            <a:r>
              <a:rPr lang="en-US" altLang="ko-KR" sz="2400" dirty="0" smtClean="0"/>
              <a:t>,60</a:t>
            </a:r>
            <a:r>
              <a:rPr lang="ko-KR" altLang="en-US" sz="2400" dirty="0" smtClean="0"/>
              <a:t>대 이상은 </a:t>
            </a:r>
            <a:r>
              <a:rPr lang="en-US" altLang="ko-KR" sz="2400" dirty="0" smtClean="0"/>
              <a:t>10</a:t>
            </a:r>
            <a:r>
              <a:rPr lang="ko-KR" altLang="en-US" sz="2400" dirty="0" smtClean="0"/>
              <a:t>초 이하</a:t>
            </a:r>
            <a:endParaRPr lang="en-US" altLang="ko-KR" sz="2400" dirty="0" smtClean="0"/>
          </a:p>
          <a:p>
            <a:r>
              <a:rPr lang="ko-KR" altLang="en-US" sz="2400" dirty="0" smtClean="0"/>
              <a:t>안구조절 검사            </a:t>
            </a:r>
            <a:endParaRPr lang="en-US" altLang="ko-KR" sz="2400" dirty="0" smtClean="0"/>
          </a:p>
          <a:p>
            <a:endParaRPr lang="ko-KR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난 얼마나 늙었을까</a:t>
            </a:r>
            <a:r>
              <a:rPr lang="en-US" altLang="ko-KR" b="1" dirty="0" smtClean="0"/>
              <a:t>?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건강한 삶</a:t>
            </a:r>
            <a:r>
              <a:rPr lang="en-US" altLang="ko-KR" dirty="0" smtClean="0"/>
              <a:t>-</a:t>
            </a:r>
            <a:r>
              <a:rPr lang="ko-KR" altLang="en-US" dirty="0" smtClean="0"/>
              <a:t>금연과 금주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담배   타르</a:t>
            </a:r>
            <a:r>
              <a:rPr lang="en-US" altLang="ko-KR" dirty="0" smtClean="0"/>
              <a:t>:20</a:t>
            </a:r>
            <a:r>
              <a:rPr lang="ko-KR" altLang="en-US" dirty="0" smtClean="0"/>
              <a:t>종류의 발암물질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</a:t>
            </a:r>
            <a:r>
              <a:rPr lang="ko-KR" altLang="en-US" dirty="0" smtClean="0"/>
              <a:t>니코틴</a:t>
            </a:r>
            <a:r>
              <a:rPr lang="en-US" altLang="ko-KR" dirty="0" smtClean="0"/>
              <a:t>:</a:t>
            </a:r>
            <a:r>
              <a:rPr lang="ko-KR" altLang="en-US" dirty="0" err="1" smtClean="0"/>
              <a:t>카테콜라민</a:t>
            </a:r>
            <a:r>
              <a:rPr lang="ko-KR" altLang="en-US" dirty="0" smtClean="0"/>
              <a:t> 분비로 심장혈관   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</a:t>
            </a:r>
            <a:r>
              <a:rPr lang="ko-KR" altLang="en-US" dirty="0" smtClean="0"/>
              <a:t>관계에 영향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</a:t>
            </a:r>
            <a:r>
              <a:rPr lang="ko-KR" altLang="en-US" dirty="0" smtClean="0"/>
              <a:t>일산화탄소</a:t>
            </a:r>
            <a:r>
              <a:rPr lang="en-US" altLang="ko-KR" dirty="0" smtClean="0"/>
              <a:t>:</a:t>
            </a:r>
            <a:r>
              <a:rPr lang="ko-KR" altLang="en-US" dirty="0" smtClean="0"/>
              <a:t>신진대사저하로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   조기노화현상</a:t>
            </a:r>
            <a:endParaRPr lang="en-US" altLang="ko-KR" dirty="0"/>
          </a:p>
        </p:txBody>
      </p:sp>
      <p:sp>
        <p:nvSpPr>
          <p:cNvPr id="4" name="왼쪽 중괄호 3"/>
          <p:cNvSpPr/>
          <p:nvPr/>
        </p:nvSpPr>
        <p:spPr>
          <a:xfrm>
            <a:off x="1571604" y="1928802"/>
            <a:ext cx="428628" cy="307183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노화와 운동의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600" dirty="0" smtClean="0"/>
              <a:t>노년에 이르게 되면 신체 각 기능이 저하되고 신체 활동영역이 감소하여 여러 가지 질환에 노출</a:t>
            </a:r>
            <a:r>
              <a:rPr lang="en-US" altLang="ko-KR" sz="2600" dirty="0" smtClean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심혈관계 질환은 한번 발병으로 치명적인 영향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조기예방 중요</a:t>
            </a:r>
            <a:endParaRPr lang="en-US" altLang="ko-KR" sz="2600" dirty="0" smtClean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규칙적인 유산소성 운동은 혈중 지단백의 농도와 혈압을 정상화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체중감소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심폐기능과 근력의 유지 및 향상</a:t>
            </a:r>
            <a:r>
              <a:rPr lang="en-US" altLang="ko-KR" sz="2600" dirty="0" smtClean="0"/>
              <a:t>, </a:t>
            </a:r>
            <a:r>
              <a:rPr lang="ko-KR" altLang="en-US" sz="2600" dirty="0" smtClean="0"/>
              <a:t>혈당 항상성 유지에 도움</a:t>
            </a:r>
            <a:endParaRPr lang="ko-KR" alt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1442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노화와 운동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노화에 의한 신체적 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노화는 근조직이 쇠퇴하고 평형성이 저하되어 자세유지능력이 떨어지며 몸이 구부러져 내장 압박 등 초래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자세의 불안정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신경기능 등 여러 가지 생리적 기능 저하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운동부족에 의한 근육약화가 크며 신체활동이 중요</a:t>
            </a:r>
            <a:endParaRPr lang="ko-KR" alt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근육의 노화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노화에 의한 신체적 변화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600" dirty="0" smtClean="0"/>
              <a:t>연령증가는 관절이 위축되고 퇴행성관절염 발생</a:t>
            </a:r>
            <a:endParaRPr lang="en-US" altLang="ko-KR" sz="2600" dirty="0" smtClean="0"/>
          </a:p>
          <a:p>
            <a:r>
              <a:rPr lang="ko-KR" altLang="en-US" sz="2600" dirty="0" smtClean="0"/>
              <a:t>운동부족으로 관절과 그 주위의 모든 조직이 약화 되면서 관절의 약화는 더욱 빠르게 진행  관절의 부담증가로 만성관절 류머티즘  운동기피 초래</a:t>
            </a:r>
            <a:endParaRPr lang="en-US" altLang="ko-KR" sz="2600" dirty="0" smtClean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발바닥의 피부가 두꺼워지거나 뒤꿈치가 달라지는 각질 및 티눈 발생 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호르몬의 불균형에 의해 나타남</a:t>
            </a:r>
            <a:r>
              <a:rPr lang="en-US" altLang="ko-KR" sz="2600" dirty="0" smtClean="0"/>
              <a:t>)</a:t>
            </a:r>
          </a:p>
          <a:p>
            <a:r>
              <a:rPr lang="ko-KR" altLang="en-US" sz="2600" dirty="0" smtClean="0"/>
              <a:t>발톱의 색깔이 변하고 엄지발가락이 안으로 굽는 </a:t>
            </a:r>
            <a:r>
              <a:rPr lang="ko-KR" altLang="en-US" sz="2600" dirty="0" err="1" smtClean="0">
                <a:solidFill>
                  <a:srgbClr val="C60A40"/>
                </a:solidFill>
              </a:rPr>
              <a:t>외반모지현상</a:t>
            </a:r>
            <a:r>
              <a:rPr lang="ko-KR" altLang="en-US" sz="2600" dirty="0" smtClean="0">
                <a:solidFill>
                  <a:srgbClr val="C60A40"/>
                </a:solidFill>
              </a:rPr>
              <a:t> 나타남 </a:t>
            </a:r>
            <a:r>
              <a:rPr lang="en-US" altLang="ko-KR" sz="2600" dirty="0" smtClean="0">
                <a:solidFill>
                  <a:srgbClr val="C60A40"/>
                </a:solidFill>
              </a:rPr>
              <a:t>(</a:t>
            </a:r>
            <a:r>
              <a:rPr lang="ko-KR" altLang="en-US" sz="2600" dirty="0" smtClean="0">
                <a:solidFill>
                  <a:srgbClr val="C60A40"/>
                </a:solidFill>
              </a:rPr>
              <a:t>여성 하이힐 때문</a:t>
            </a:r>
            <a:r>
              <a:rPr lang="en-US" altLang="ko-KR" sz="2600" dirty="0" smtClean="0">
                <a:solidFill>
                  <a:srgbClr val="C60A40"/>
                </a:solidFill>
              </a:rPr>
              <a:t>)</a:t>
            </a:r>
          </a:p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관절의 노화</a:t>
            </a:r>
            <a:endParaRPr lang="ko-KR" altLang="en-US" b="1" dirty="0"/>
          </a:p>
        </p:txBody>
      </p:sp>
      <p:sp>
        <p:nvSpPr>
          <p:cNvPr id="5" name="오른쪽 화살표 4"/>
          <p:cNvSpPr/>
          <p:nvPr/>
        </p:nvSpPr>
        <p:spPr>
          <a:xfrm>
            <a:off x="5072066" y="3000372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오른쪽 화살표 5"/>
          <p:cNvSpPr/>
          <p:nvPr/>
        </p:nvSpPr>
        <p:spPr>
          <a:xfrm>
            <a:off x="6715140" y="2643182"/>
            <a:ext cx="21431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28596" y="335756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발의 노화</a:t>
            </a:r>
            <a:endParaRPr lang="en-US" altLang="ko-KR" b="1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82594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노화에 의한 신체적 변화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고령자 보행의 특징은 등과 무릎이 굽고 끄는 것 같은 걸음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걷는 속도가 떨어지고 발바닥이 닿는 시간 동안 </a:t>
            </a:r>
            <a:r>
              <a:rPr lang="ko-KR" altLang="en-US" dirty="0" err="1" smtClean="0"/>
              <a:t>하지근에</a:t>
            </a:r>
            <a:r>
              <a:rPr lang="ko-KR" altLang="en-US" dirty="0" smtClean="0"/>
              <a:t> 과도한 </a:t>
            </a:r>
            <a:r>
              <a:rPr lang="ko-KR" altLang="en-US" dirty="0" err="1" smtClean="0"/>
              <a:t>근방전</a:t>
            </a:r>
            <a:r>
              <a:rPr lang="ko-KR" altLang="en-US" dirty="0" smtClean="0"/>
              <a:t> 발생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근력이나 평형성이 떨어지고 등과 무릎이 굽어짐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평형성 운동은 여러 체력적 요소를 동원한 운동이 효과적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태극권이나</a:t>
            </a:r>
            <a:r>
              <a:rPr lang="ko-KR" altLang="en-US" dirty="0" smtClean="0"/>
              <a:t> 스포츠 댄스 등 가벼운 운동</a:t>
            </a:r>
            <a:r>
              <a:rPr lang="en-US" altLang="ko-KR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보행과 평형기능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CVD</a:t>
            </a:r>
            <a:r>
              <a:rPr lang="ko-KR" altLang="en-US" dirty="0" smtClean="0"/>
              <a:t>발생기전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고혈압은 동맥경화증에 의한 심혈관계 질환 </a:t>
            </a:r>
            <a:r>
              <a:rPr lang="ko-KR" altLang="en-US" dirty="0" err="1" smtClean="0"/>
              <a:t>발병율과</a:t>
            </a:r>
            <a:r>
              <a:rPr lang="ko-KR" altLang="en-US" dirty="0" smtClean="0"/>
              <a:t> 사망률에 직접적인 관계</a:t>
            </a:r>
            <a:endParaRPr lang="en-US" altLang="ko-KR" dirty="0" smtClean="0"/>
          </a:p>
          <a:p>
            <a:r>
              <a:rPr lang="ko-KR" altLang="en-US" dirty="0" smtClean="0"/>
              <a:t>고혈압은 협심증 환자의 </a:t>
            </a:r>
            <a:r>
              <a:rPr lang="en-US" altLang="ko-KR" dirty="0" smtClean="0"/>
              <a:t>60%</a:t>
            </a:r>
            <a:r>
              <a:rPr lang="ko-KR" altLang="en-US" dirty="0" smtClean="0"/>
              <a:t>이상 차지하고 무증상 </a:t>
            </a:r>
            <a:r>
              <a:rPr lang="ko-KR" altLang="en-US" dirty="0" err="1" smtClean="0"/>
              <a:t>심근허혈이나</a:t>
            </a:r>
            <a:r>
              <a:rPr lang="ko-KR" altLang="en-US" dirty="0" smtClean="0"/>
              <a:t> 통증이 없는 심근경색도 높음</a:t>
            </a:r>
            <a:endParaRPr lang="en-US" altLang="ko-KR" dirty="0" smtClean="0"/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관상동맥의 칼슘 침착을 조장</a:t>
            </a:r>
            <a:r>
              <a:rPr lang="en-US" altLang="ko-KR" dirty="0" smtClean="0"/>
              <a:t>, </a:t>
            </a:r>
            <a:r>
              <a:rPr lang="ko-KR" altLang="en-US" dirty="0" err="1" smtClean="0">
                <a:solidFill>
                  <a:srgbClr val="7030A0"/>
                </a:solidFill>
              </a:rPr>
              <a:t>죽상반의</a:t>
            </a:r>
            <a:r>
              <a:rPr lang="ko-KR" altLang="en-US" dirty="0" smtClean="0"/>
              <a:t> 증식 촉진과 파열</a:t>
            </a: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관상동맥 미세혈류의 저항 증가</a:t>
            </a:r>
            <a:endParaRPr lang="en-US" altLang="ko-KR" dirty="0" smtClean="0"/>
          </a:p>
          <a:p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혈관 </a:t>
            </a:r>
            <a:r>
              <a:rPr lang="en-US" altLang="ko-KR" dirty="0" smtClean="0"/>
              <a:t>tone</a:t>
            </a:r>
            <a:r>
              <a:rPr lang="ko-KR" altLang="en-US" dirty="0" smtClean="0"/>
              <a:t>의 이상을 유발하고 내피세포에 의한 혈관확장기능이 저하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CVD</a:t>
            </a:r>
            <a:r>
              <a:rPr lang="ko-KR" altLang="en-US" dirty="0" smtClean="0"/>
              <a:t>발생기전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고령자의 </a:t>
            </a:r>
            <a:r>
              <a:rPr lang="ko-KR" altLang="en-US" dirty="0" err="1" smtClean="0"/>
              <a:t>내당능</a:t>
            </a:r>
            <a:r>
              <a:rPr lang="ko-KR" altLang="en-US" dirty="0" smtClean="0"/>
              <a:t> 이상과 당뇨병 증가는 노화와 함께 비만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활동량 저하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근육량</a:t>
            </a:r>
            <a:r>
              <a:rPr lang="ko-KR" altLang="en-US" dirty="0" smtClean="0"/>
              <a:t> 감소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부적절한 식사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병발질환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약물복용 증가 등이 관여</a:t>
            </a:r>
            <a:endParaRPr lang="en-US" altLang="ko-KR" dirty="0" smtClean="0"/>
          </a:p>
          <a:p>
            <a:r>
              <a:rPr lang="ko-KR" altLang="en-US" dirty="0" smtClean="0"/>
              <a:t>노화에 따른 췌장 기능의 저하로 인슐린 분비 감소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지방의 증가와</a:t>
            </a:r>
            <a:r>
              <a:rPr lang="en-US" altLang="ko-KR" dirty="0" smtClean="0"/>
              <a:t>(</a:t>
            </a:r>
            <a:r>
              <a:rPr lang="ko-KR" altLang="en-US" dirty="0" smtClean="0"/>
              <a:t>남자 </a:t>
            </a:r>
            <a:r>
              <a:rPr lang="en-US" altLang="ko-KR" dirty="0" smtClean="0"/>
              <a:t>18~30%, </a:t>
            </a:r>
            <a:r>
              <a:rPr lang="ko-KR" altLang="en-US" dirty="0" smtClean="0"/>
              <a:t>여자 </a:t>
            </a:r>
            <a:r>
              <a:rPr lang="en-US" altLang="ko-KR" dirty="0" smtClean="0"/>
              <a:t>26~35%) </a:t>
            </a:r>
            <a:r>
              <a:rPr lang="ko-KR" altLang="en-US" dirty="0" err="1" smtClean="0"/>
              <a:t>근육량</a:t>
            </a:r>
            <a:r>
              <a:rPr lang="ko-KR" altLang="en-US" dirty="0" smtClean="0"/>
              <a:t> 감소에 의한 인슐린 기능의 저하로 당 이용이 감소</a:t>
            </a:r>
            <a:endParaRPr lang="en-US" altLang="ko-KR" dirty="0" smtClean="0"/>
          </a:p>
          <a:p>
            <a:r>
              <a:rPr lang="ko-KR" altLang="en-US" dirty="0" smtClean="0"/>
              <a:t>노화에 따른 유리지방산 증가는 근육을 비롯한 모든 조직 세포들의 인슐린에 대한 감수성을 떨어뜨림</a:t>
            </a:r>
            <a:endParaRPr lang="en-US" altLang="ko-KR" dirty="0" smtClean="0"/>
          </a:p>
          <a:p>
            <a:r>
              <a:rPr lang="ko-KR" altLang="en-US" dirty="0" smtClean="0"/>
              <a:t>모세혈관의 숫자와 기능이 감소되어 인슐린을 필요한 곳으로 이동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작동이 원활하지 못하게 되며 체내 대사에 관여하는 효소들의 기능도 저하</a:t>
            </a: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CVD</a:t>
            </a:r>
            <a:r>
              <a:rPr lang="ko-KR" altLang="en-US" dirty="0" smtClean="0"/>
              <a:t>발생기전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o-KR" altLang="en-US" dirty="0" err="1" smtClean="0"/>
              <a:t>손상반응설</a:t>
            </a:r>
            <a:r>
              <a:rPr lang="en-US" altLang="ko-KR" dirty="0" smtClean="0"/>
              <a:t>(reaction</a:t>
            </a:r>
            <a:r>
              <a:rPr lang="ko-KR" altLang="en-US" dirty="0" smtClean="0"/>
              <a:t> </a:t>
            </a:r>
            <a:r>
              <a:rPr lang="en-US" altLang="ko-KR" dirty="0" smtClean="0"/>
              <a:t>to injury hypothesis)</a:t>
            </a:r>
          </a:p>
          <a:p>
            <a:r>
              <a:rPr lang="ko-KR" altLang="en-US" dirty="0" smtClean="0"/>
              <a:t>동맥</a:t>
            </a:r>
            <a:r>
              <a:rPr lang="en-US" altLang="ko-KR" dirty="0" smtClean="0"/>
              <a:t> </a:t>
            </a:r>
            <a:r>
              <a:rPr lang="ko-KR" altLang="en-US" dirty="0" smtClean="0"/>
              <a:t>내막을 덮고 있는 내피세포들이 </a:t>
            </a:r>
            <a:r>
              <a:rPr lang="ko-KR" altLang="en-US" dirty="0" err="1" smtClean="0"/>
              <a:t>여러가지</a:t>
            </a:r>
            <a:r>
              <a:rPr lang="ko-KR" altLang="en-US" dirty="0" smtClean="0"/>
              <a:t> 손상을 반복 또는 지속적으로 받으면 세포가 정상기능을 일고 세포간 또는 결합조직과의 연결이 끊어지거나 심하면 떨어져 나감</a:t>
            </a:r>
            <a:endParaRPr lang="en-US" altLang="ko-KR" dirty="0" smtClean="0"/>
          </a:p>
          <a:p>
            <a:r>
              <a:rPr lang="ko-KR" altLang="en-US" dirty="0" smtClean="0"/>
              <a:t>이러한 손상의 종류로는 만성적인 화학적 손상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고콜레스테롤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혈증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기계적 손상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고혈압</a:t>
            </a:r>
            <a:r>
              <a:rPr lang="en-US" altLang="ko-KR" dirty="0" smtClean="0"/>
              <a:t>), </a:t>
            </a:r>
            <a:r>
              <a:rPr lang="ko-KR" altLang="en-US" dirty="0" smtClean="0"/>
              <a:t>면역학적 손상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심장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신장 등을 이식한 후에 오는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이들 손상에 의하여 세포기능이 상실되면 </a:t>
            </a:r>
            <a:r>
              <a:rPr lang="ko-KR" altLang="en-US" dirty="0" err="1" smtClean="0"/>
              <a:t>내막하조직은</a:t>
            </a:r>
            <a:r>
              <a:rPr lang="ko-KR" altLang="en-US" dirty="0" smtClean="0"/>
              <a:t> 증가된 혈장성분 농도에 노출되어 혈소판 부착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혈소판 응집 발생하며 미세혈전이 형성되고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지단백</a:t>
            </a:r>
            <a:r>
              <a:rPr lang="ko-KR" altLang="en-US" dirty="0" smtClean="0"/>
              <a:t> 등은 </a:t>
            </a:r>
            <a:r>
              <a:rPr lang="ko-KR" altLang="en-US" dirty="0" err="1" smtClean="0"/>
              <a:t>내맥으로</a:t>
            </a:r>
            <a:r>
              <a:rPr lang="ko-KR" altLang="en-US" dirty="0" smtClean="0"/>
              <a:t> 들어와 손상수위를 증식</a:t>
            </a:r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신체활동과 </a:t>
            </a:r>
            <a:r>
              <a:rPr lang="en-US" altLang="ko-KR" dirty="0" smtClean="0"/>
              <a:t>CVD</a:t>
            </a:r>
            <a:r>
              <a:rPr lang="ko-KR" altLang="en-US" dirty="0" smtClean="0"/>
              <a:t>의 생리적 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ko-KR" altLang="en-US" dirty="0" smtClean="0"/>
              <a:t>간접적인 효과</a:t>
            </a:r>
            <a:r>
              <a:rPr lang="en-US" altLang="ko-KR" dirty="0" smtClean="0"/>
              <a:t>(</a:t>
            </a:r>
            <a:r>
              <a:rPr lang="ko-KR" altLang="en-US" dirty="0" smtClean="0"/>
              <a:t>근력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운동 시 높은 압력은 수축 </a:t>
            </a:r>
            <a:r>
              <a:rPr lang="ko-KR" altLang="en-US" dirty="0" err="1" smtClean="0"/>
              <a:t>근육군을</a:t>
            </a:r>
            <a:r>
              <a:rPr lang="ko-KR" altLang="en-US" dirty="0" smtClean="0"/>
              <a:t> 발달</a:t>
            </a:r>
            <a:endParaRPr lang="en-US" altLang="ko-KR" dirty="0" smtClean="0"/>
          </a:p>
          <a:p>
            <a:r>
              <a:rPr lang="ko-KR" altLang="en-US" dirty="0" smtClean="0"/>
              <a:t>심장의 부하 후 심장 근육증가</a:t>
            </a:r>
            <a:r>
              <a:rPr lang="en-US" altLang="ko-KR" dirty="0" smtClean="0"/>
              <a:t>(</a:t>
            </a:r>
            <a:r>
              <a:rPr lang="ko-KR" altLang="en-US" dirty="0" smtClean="0"/>
              <a:t>근섬유 비대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심장의 운동능력은 향상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err="1" smtClean="0"/>
              <a:t>간적적인</a:t>
            </a:r>
            <a:r>
              <a:rPr lang="ko-KR" altLang="en-US" dirty="0" smtClean="0"/>
              <a:t> 효과 </a:t>
            </a:r>
            <a:r>
              <a:rPr lang="en-US" altLang="ko-KR" dirty="0" smtClean="0"/>
              <a:t>(</a:t>
            </a:r>
            <a:r>
              <a:rPr lang="ko-KR" altLang="en-US" dirty="0" smtClean="0"/>
              <a:t>생활형태의 변화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흡연의 감소</a:t>
            </a:r>
            <a:endParaRPr lang="en-US" altLang="ko-KR" dirty="0" smtClean="0"/>
          </a:p>
          <a:p>
            <a:r>
              <a:rPr lang="ko-KR" altLang="en-US" dirty="0" smtClean="0"/>
              <a:t>식욕의 단시간 감소</a:t>
            </a:r>
            <a:r>
              <a:rPr lang="en-US" altLang="ko-KR" dirty="0" smtClean="0"/>
              <a:t>(</a:t>
            </a:r>
            <a:r>
              <a:rPr lang="ko-KR" altLang="en-US" dirty="0" smtClean="0"/>
              <a:t>논쟁의 여지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스트레스 감소</a:t>
            </a:r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신체활동과 </a:t>
            </a:r>
            <a:r>
              <a:rPr lang="en-US" altLang="ko-KR" dirty="0" smtClean="0"/>
              <a:t>CVD</a:t>
            </a:r>
            <a:r>
              <a:rPr lang="ko-KR" altLang="en-US" dirty="0" smtClean="0"/>
              <a:t>의 생리적 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ko-KR" altLang="en-US" dirty="0" smtClean="0"/>
              <a:t>간접적인 효과</a:t>
            </a:r>
            <a:r>
              <a:rPr lang="en-US" altLang="ko-KR" dirty="0" smtClean="0"/>
              <a:t>(</a:t>
            </a:r>
            <a:r>
              <a:rPr lang="ko-KR" altLang="en-US" dirty="0" smtClean="0">
                <a:solidFill>
                  <a:srgbClr val="FF0000"/>
                </a:solidFill>
              </a:rPr>
              <a:t>안정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시 </a:t>
            </a:r>
            <a:r>
              <a:rPr lang="ko-KR" altLang="en-US" dirty="0" err="1" smtClean="0">
                <a:solidFill>
                  <a:srgbClr val="FF0000"/>
                </a:solidFill>
              </a:rPr>
              <a:t>서맥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1</a:t>
            </a:r>
            <a:r>
              <a:rPr lang="ko-KR" altLang="en-US" dirty="0" err="1" smtClean="0"/>
              <a:t>회박출량</a:t>
            </a:r>
            <a:r>
              <a:rPr lang="ko-KR" altLang="en-US" dirty="0" smtClean="0"/>
              <a:t> 증가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부교감신경 활동이 증가</a:t>
            </a:r>
            <a:endParaRPr lang="en-US" altLang="ko-KR" dirty="0" smtClean="0"/>
          </a:p>
          <a:p>
            <a:r>
              <a:rPr lang="ko-KR" altLang="en-US" dirty="0" smtClean="0"/>
              <a:t>심장의 잔류용량 증가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기능적 용량을 증가</a:t>
            </a:r>
            <a:endParaRPr lang="en-US" altLang="ko-KR" dirty="0" smtClean="0"/>
          </a:p>
          <a:p>
            <a:r>
              <a:rPr lang="ko-KR" altLang="en-US" dirty="0" smtClean="0"/>
              <a:t>심근 </a:t>
            </a:r>
            <a:r>
              <a:rPr lang="ko-KR" altLang="en-US" dirty="0" err="1" smtClean="0"/>
              <a:t>허혈의</a:t>
            </a:r>
            <a:r>
              <a:rPr lang="ko-KR" altLang="en-US" dirty="0" smtClean="0"/>
              <a:t> 가능성 감소</a:t>
            </a:r>
            <a:endParaRPr lang="en-US" altLang="ko-KR" dirty="0" smtClean="0"/>
          </a:p>
          <a:p>
            <a:r>
              <a:rPr lang="ko-KR" altLang="en-US" dirty="0" smtClean="0"/>
              <a:t>심근 </a:t>
            </a:r>
            <a:r>
              <a:rPr lang="ko-KR" altLang="en-US" dirty="0" err="1" smtClean="0"/>
              <a:t>환류를</a:t>
            </a:r>
            <a:r>
              <a:rPr lang="ko-KR" altLang="en-US" dirty="0" smtClean="0"/>
              <a:t> 촉진하는 심장주기의 이완기 국면이 증가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간접적인 효과</a:t>
            </a:r>
            <a:r>
              <a:rPr lang="en-US" altLang="ko-KR" dirty="0" smtClean="0"/>
              <a:t>(</a:t>
            </a:r>
            <a:r>
              <a:rPr lang="ko-KR" altLang="en-US" dirty="0" smtClean="0">
                <a:solidFill>
                  <a:srgbClr val="FF0000"/>
                </a:solidFill>
              </a:rPr>
              <a:t>혈압의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감소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안정 시 혈압과 운동 중 혈압은 트레이닝 후 감소</a:t>
            </a:r>
            <a:endParaRPr lang="en-US" altLang="ko-KR" dirty="0" smtClean="0"/>
          </a:p>
          <a:p>
            <a:r>
              <a:rPr lang="ko-KR" altLang="en-US" dirty="0" smtClean="0"/>
              <a:t>좌심실의 부하 후 수축이 감소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회 </a:t>
            </a:r>
            <a:r>
              <a:rPr lang="ko-KR" altLang="en-US" dirty="0" err="1" smtClean="0"/>
              <a:t>박출량</a:t>
            </a:r>
            <a:r>
              <a:rPr lang="ko-KR" altLang="en-US" dirty="0" smtClean="0"/>
              <a:t> 증가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최고 </a:t>
            </a:r>
            <a:r>
              <a:rPr lang="ko-KR" altLang="en-US" dirty="0" err="1" smtClean="0"/>
              <a:t>심박출량</a:t>
            </a:r>
            <a:r>
              <a:rPr lang="ko-KR" altLang="en-US" dirty="0" smtClean="0"/>
              <a:t> 증가</a:t>
            </a: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신체활동과 </a:t>
            </a:r>
            <a:r>
              <a:rPr lang="en-US" altLang="ko-KR" dirty="0" err="1" smtClean="0"/>
              <a:t>cvd</a:t>
            </a:r>
            <a:r>
              <a:rPr lang="ko-KR" altLang="en-US" dirty="0" smtClean="0"/>
              <a:t>의 생리적 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심근 수축성의 증가와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</a:t>
            </a:r>
            <a:r>
              <a:rPr lang="ko-KR" altLang="en-US" dirty="0" err="1" smtClean="0"/>
              <a:t>박출량</a:t>
            </a:r>
            <a:r>
              <a:rPr lang="ko-KR" altLang="en-US" dirty="0" smtClean="0"/>
              <a:t> 증가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심근층의</a:t>
            </a:r>
            <a:r>
              <a:rPr lang="ko-KR" altLang="en-US" dirty="0" smtClean="0"/>
              <a:t> 산소소비 증가</a:t>
            </a:r>
            <a:r>
              <a:rPr lang="en-US" altLang="ko-KR" dirty="0" smtClean="0"/>
              <a:t>,</a:t>
            </a:r>
            <a:r>
              <a:rPr lang="ko-KR" altLang="en-US" dirty="0" smtClean="0"/>
              <a:t>평균 심실부피 증가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심실벽의</a:t>
            </a:r>
            <a:r>
              <a:rPr lang="ko-KR" altLang="en-US" dirty="0" smtClean="0"/>
              <a:t> 긴장감소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3143240" y="2571744"/>
            <a:ext cx="2714644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600" dirty="0" smtClean="0"/>
              <a:t>담배</a:t>
            </a:r>
            <a:endParaRPr lang="ko-KR" altLang="en-US" sz="6600" dirty="0"/>
          </a:p>
        </p:txBody>
      </p:sp>
      <p:cxnSp>
        <p:nvCxnSpPr>
          <p:cNvPr id="6" name="직선 연결선 5"/>
          <p:cNvCxnSpPr>
            <a:stCxn id="4" idx="0"/>
          </p:cNvCxnSpPr>
          <p:nvPr/>
        </p:nvCxnSpPr>
        <p:spPr>
          <a:xfrm rot="5400000" flipH="1" flipV="1">
            <a:off x="4071934" y="2143116"/>
            <a:ext cx="857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>
            <a:stCxn id="4" idx="7"/>
            <a:endCxn id="4" idx="7"/>
          </p:cNvCxnSpPr>
          <p:nvPr/>
        </p:nvCxnSpPr>
        <p:spPr>
          <a:xfrm rot="5400000" flipH="1" flipV="1">
            <a:off x="5460333" y="28228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stCxn id="4" idx="6"/>
          </p:cNvCxnSpPr>
          <p:nvPr/>
        </p:nvCxnSpPr>
        <p:spPr>
          <a:xfrm>
            <a:off x="5857884" y="3429000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>
            <a:stCxn id="4" idx="2"/>
          </p:cNvCxnSpPr>
          <p:nvPr/>
        </p:nvCxnSpPr>
        <p:spPr>
          <a:xfrm rot="10800000">
            <a:off x="2500298" y="3429000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>
            <a:stCxn id="4" idx="4"/>
          </p:cNvCxnSpPr>
          <p:nvPr/>
        </p:nvCxnSpPr>
        <p:spPr>
          <a:xfrm rot="5400000">
            <a:off x="4214810" y="4572008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57488" y="114298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평생수명 </a:t>
            </a:r>
            <a:r>
              <a:rPr lang="en-US" altLang="ko-KR" sz="2800" dirty="0" smtClean="0"/>
              <a:t>15</a:t>
            </a:r>
            <a:r>
              <a:rPr lang="ko-KR" altLang="en-US" sz="2800" dirty="0" smtClean="0"/>
              <a:t>년 단축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29388" y="2928934"/>
            <a:ext cx="1928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전체 암의 </a:t>
            </a:r>
            <a:r>
              <a:rPr lang="en-US" altLang="ko-KR" sz="2800" dirty="0" smtClean="0"/>
              <a:t>45%</a:t>
            </a:r>
            <a:endParaRPr lang="ko-KR" alt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285720" y="2928934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폐암발생률</a:t>
            </a:r>
            <a:endParaRPr lang="en-US" altLang="ko-KR" sz="2800" dirty="0" smtClean="0"/>
          </a:p>
          <a:p>
            <a:r>
              <a:rPr lang="en-US" altLang="ko-KR" sz="2800" dirty="0" smtClean="0"/>
              <a:t>9~12</a:t>
            </a:r>
            <a:r>
              <a:rPr lang="ko-KR" altLang="en-US" sz="2800" dirty="0" smtClean="0"/>
              <a:t>배 높다</a:t>
            </a:r>
            <a:endParaRPr lang="ko-KR" alt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2643174" y="4929198"/>
            <a:ext cx="371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간접흡연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부인일 경우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/>
              <a:t>       80% </a:t>
            </a:r>
            <a:r>
              <a:rPr lang="ko-KR" altLang="en-US" sz="2800" dirty="0" smtClean="0"/>
              <a:t>높다</a:t>
            </a:r>
            <a:endParaRPr lang="ko-KR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노화와 </a:t>
            </a:r>
            <a:r>
              <a:rPr lang="en-US" altLang="ko-KR" dirty="0" err="1" smtClean="0"/>
              <a:t>cvd</a:t>
            </a:r>
            <a:r>
              <a:rPr lang="ko-KR" altLang="en-US" dirty="0" smtClean="0"/>
              <a:t>의 운동처방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고령자의 운동참여가 </a:t>
            </a:r>
            <a:r>
              <a:rPr lang="ko-KR" altLang="en-US" dirty="0" err="1" smtClean="0"/>
              <a:t>높지않음</a:t>
            </a:r>
            <a:endParaRPr lang="en-US" altLang="ko-KR" dirty="0" smtClean="0"/>
          </a:p>
          <a:p>
            <a:r>
              <a:rPr lang="en-US" altLang="ko-KR" dirty="0" smtClean="0"/>
              <a:t>60</a:t>
            </a:r>
            <a:r>
              <a:rPr lang="ko-KR" altLang="en-US" dirty="0" err="1" smtClean="0"/>
              <a:t>세이상</a:t>
            </a:r>
            <a:r>
              <a:rPr lang="ko-KR" altLang="en-US" dirty="0" smtClean="0"/>
              <a:t> 활력적 </a:t>
            </a:r>
            <a:r>
              <a:rPr lang="ko-KR" altLang="en-US" dirty="0" err="1" smtClean="0"/>
              <a:t>레져활동참여자는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2~5%</a:t>
            </a:r>
            <a:r>
              <a:rPr lang="ko-KR" altLang="en-US" dirty="0" smtClean="0"/>
              <a:t>에 불과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00B050"/>
                </a:solidFill>
              </a:rPr>
              <a:t>좌업</a:t>
            </a:r>
            <a:r>
              <a:rPr lang="ko-KR" altLang="en-US" dirty="0" smtClean="0">
                <a:solidFill>
                  <a:srgbClr val="00B050"/>
                </a:solidFill>
              </a:rPr>
              <a:t> 생활형태</a:t>
            </a:r>
            <a:r>
              <a:rPr lang="ko-KR" altLang="en-US" dirty="0" smtClean="0"/>
              <a:t>가 </a:t>
            </a:r>
            <a:r>
              <a:rPr lang="ko-KR" altLang="en-US" dirty="0" err="1" smtClean="0"/>
              <a:t>높은발병률의</a:t>
            </a:r>
            <a:r>
              <a:rPr lang="ko-KR" altLang="en-US" dirty="0" smtClean="0"/>
              <a:t> 원인</a:t>
            </a:r>
            <a:endParaRPr lang="en-US" altLang="ko-KR" dirty="0" smtClean="0"/>
          </a:p>
          <a:p>
            <a:r>
              <a:rPr lang="ko-KR" altLang="en-US" dirty="0" smtClean="0"/>
              <a:t>평형성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근력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조정력위주의</a:t>
            </a:r>
            <a:r>
              <a:rPr lang="ko-KR" altLang="en-US" dirty="0" smtClean="0"/>
              <a:t> 운동</a:t>
            </a:r>
            <a:endParaRPr lang="en-US" altLang="ko-KR" dirty="0" smtClean="0"/>
          </a:p>
          <a:p>
            <a:r>
              <a:rPr lang="ko-KR" altLang="en-US" dirty="0" smtClean="0"/>
              <a:t>준비운동과 정리운동이 중요</a:t>
            </a:r>
            <a:r>
              <a:rPr lang="en-US" altLang="ko-KR" dirty="0" smtClean="0"/>
              <a:t>(</a:t>
            </a:r>
            <a:r>
              <a:rPr lang="ko-KR" altLang="en-US" dirty="0" smtClean="0"/>
              <a:t>각</a:t>
            </a:r>
            <a:r>
              <a:rPr lang="en-US" altLang="ko-KR" dirty="0" smtClean="0"/>
              <a:t>10</a:t>
            </a:r>
            <a:r>
              <a:rPr lang="ko-KR" altLang="en-US" dirty="0" err="1" smtClean="0"/>
              <a:t>분이상</a:t>
            </a:r>
            <a:r>
              <a:rPr lang="en-US" altLang="ko-KR" dirty="0" smtClean="0"/>
              <a:t>)</a:t>
            </a:r>
          </a:p>
          <a:p>
            <a:r>
              <a:rPr lang="ko-KR" altLang="en-US" dirty="0" err="1" smtClean="0"/>
              <a:t>스트레칭과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낮은강도의</a:t>
            </a:r>
            <a:r>
              <a:rPr lang="ko-KR" altLang="en-US" dirty="0" smtClean="0"/>
              <a:t> 유산소운동</a:t>
            </a:r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노화와 </a:t>
            </a:r>
            <a:r>
              <a:rPr lang="en-US" altLang="ko-KR" dirty="0" err="1" smtClean="0"/>
              <a:t>cvd</a:t>
            </a:r>
            <a:r>
              <a:rPr lang="ko-KR" altLang="en-US" dirty="0" smtClean="0"/>
              <a:t>의 운동처방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무덥거나 </a:t>
            </a:r>
            <a:r>
              <a:rPr lang="ko-KR" altLang="en-US" dirty="0" err="1" smtClean="0"/>
              <a:t>추운환경에서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운동삼가</a:t>
            </a:r>
            <a:endParaRPr lang="en-US" altLang="ko-KR" dirty="0" smtClean="0"/>
          </a:p>
          <a:p>
            <a:r>
              <a:rPr lang="ko-KR" altLang="en-US" dirty="0" smtClean="0"/>
              <a:t>충분한 수분섭취</a:t>
            </a:r>
            <a:endParaRPr lang="en-US" altLang="ko-KR" dirty="0" smtClean="0"/>
          </a:p>
          <a:p>
            <a:r>
              <a:rPr lang="ko-KR" altLang="en-US" dirty="0" err="1" smtClean="0"/>
              <a:t>만성질환자나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여성의경우</a:t>
            </a:r>
            <a:r>
              <a:rPr lang="ko-KR" altLang="en-US" dirty="0" smtClean="0"/>
              <a:t> 근육</a:t>
            </a:r>
            <a:r>
              <a:rPr lang="en-US" altLang="ko-KR" dirty="0" smtClean="0"/>
              <a:t>,</a:t>
            </a:r>
            <a:r>
              <a:rPr lang="ko-KR" altLang="en-US" dirty="0" smtClean="0"/>
              <a:t>관절의 상해위험</a:t>
            </a:r>
            <a:r>
              <a:rPr lang="en-US" altLang="ko-KR" dirty="0" smtClean="0"/>
              <a:t>[</a:t>
            </a:r>
            <a:r>
              <a:rPr lang="ko-KR" altLang="en-US" dirty="0" smtClean="0">
                <a:solidFill>
                  <a:srgbClr val="FF0000"/>
                </a:solidFill>
              </a:rPr>
              <a:t>조깅보다 걷기가 좋음</a:t>
            </a:r>
            <a:r>
              <a:rPr lang="en-US" altLang="ko-KR" dirty="0" smtClean="0"/>
              <a:t>]</a:t>
            </a:r>
          </a:p>
          <a:p>
            <a:r>
              <a:rPr lang="ko-KR" altLang="en-US" dirty="0" smtClean="0"/>
              <a:t>특히 여성의 경우 호르몬 결핍으로 </a:t>
            </a:r>
            <a:r>
              <a:rPr lang="ko-KR" altLang="en-US" dirty="0" err="1" smtClean="0"/>
              <a:t>골근격계가</a:t>
            </a:r>
            <a:r>
              <a:rPr lang="ko-KR" altLang="en-US" dirty="0" smtClean="0"/>
              <a:t> 취약해 상해위험 높음</a:t>
            </a: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고지혈증이란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몸의 </a:t>
            </a:r>
            <a:r>
              <a:rPr lang="ko-KR" altLang="en-US" dirty="0" err="1" smtClean="0"/>
              <a:t>혈액내</a:t>
            </a:r>
            <a:r>
              <a:rPr lang="ko-KR" altLang="en-US" dirty="0" smtClean="0"/>
              <a:t> 지방질</a:t>
            </a:r>
            <a:r>
              <a:rPr lang="en-US" altLang="ko-KR" dirty="0" smtClean="0"/>
              <a:t>,</a:t>
            </a:r>
            <a:r>
              <a:rPr lang="ko-KR" altLang="en-US" dirty="0" smtClean="0"/>
              <a:t>즉 콜레스테롤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중성지방등</a:t>
            </a:r>
            <a:r>
              <a:rPr lang="ko-KR" altLang="en-US" dirty="0" smtClean="0"/>
              <a:t> 물질이 많이 함유되어있는 상태</a:t>
            </a:r>
            <a:endParaRPr lang="en-US" altLang="ko-KR" dirty="0" smtClean="0"/>
          </a:p>
          <a:p>
            <a:r>
              <a:rPr lang="ko-KR" altLang="en-US" dirty="0" smtClean="0"/>
              <a:t>지방성분은 몸의 세포형성에 사용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어릴때는</a:t>
            </a:r>
            <a:r>
              <a:rPr lang="ko-KR" altLang="en-US" dirty="0" smtClean="0"/>
              <a:t> 많이 필요하나 </a:t>
            </a:r>
            <a:r>
              <a:rPr lang="ko-KR" altLang="en-US" dirty="0" err="1" smtClean="0"/>
              <a:t>성장후는</a:t>
            </a:r>
            <a:r>
              <a:rPr lang="ko-KR" altLang="en-US" dirty="0" smtClean="0"/>
              <a:t> 호르몬형성과 약간의 피부재생에 필요</a:t>
            </a:r>
            <a:endParaRPr lang="en-US" altLang="ko-KR" dirty="0" smtClean="0"/>
          </a:p>
          <a:p>
            <a:r>
              <a:rPr lang="ko-KR" altLang="en-US" dirty="0" smtClean="0"/>
              <a:t>고밀도 </a:t>
            </a:r>
            <a:r>
              <a:rPr lang="ko-KR" altLang="en-US" dirty="0" err="1" smtClean="0"/>
              <a:t>혈중지단백은</a:t>
            </a:r>
            <a:r>
              <a:rPr lang="ko-KR" altLang="en-US" dirty="0" smtClean="0"/>
              <a:t> 동맥경화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심장마비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뇌졸증</a:t>
            </a:r>
            <a:r>
              <a:rPr lang="ko-KR" altLang="en-US" dirty="0" smtClean="0"/>
              <a:t> 발생</a:t>
            </a:r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고지혈증의</a:t>
            </a:r>
            <a:r>
              <a:rPr lang="ko-KR" altLang="en-US" dirty="0" smtClean="0"/>
              <a:t> 원인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동물성지방 포함한 고지방식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운동부족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과음</a:t>
            </a:r>
            <a:r>
              <a:rPr lang="en-US" altLang="ko-KR" dirty="0" smtClean="0"/>
              <a:t>,</a:t>
            </a:r>
            <a:r>
              <a:rPr lang="ko-KR" altLang="en-US" dirty="0" smtClean="0"/>
              <a:t>흡연</a:t>
            </a:r>
            <a:r>
              <a:rPr lang="en-US" altLang="ko-KR" dirty="0" smtClean="0"/>
              <a:t>,</a:t>
            </a:r>
            <a:r>
              <a:rPr lang="ko-KR" altLang="en-US" dirty="0" smtClean="0"/>
              <a:t>스트레스</a:t>
            </a:r>
            <a:r>
              <a:rPr lang="en-US" altLang="ko-KR" dirty="0" smtClean="0"/>
              <a:t>,</a:t>
            </a:r>
            <a:r>
              <a:rPr lang="ko-KR" altLang="en-US" dirty="0" smtClean="0"/>
              <a:t>불규칙한 식생활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유전</a:t>
            </a:r>
            <a:endParaRPr lang="en-US" altLang="ko-KR" dirty="0" smtClean="0"/>
          </a:p>
          <a:p>
            <a:r>
              <a:rPr lang="ko-KR" altLang="en-US" dirty="0" smtClean="0"/>
              <a:t>특별한 </a:t>
            </a:r>
            <a:r>
              <a:rPr lang="ko-KR" altLang="en-US" dirty="0" err="1" smtClean="0"/>
              <a:t>증상이없어</a:t>
            </a:r>
            <a:r>
              <a:rPr lang="ko-KR" altLang="en-US" dirty="0" smtClean="0"/>
              <a:t> 검사와 </a:t>
            </a:r>
            <a:r>
              <a:rPr lang="ko-KR" altLang="en-US" dirty="0" err="1" smtClean="0"/>
              <a:t>예방이중요</a:t>
            </a:r>
            <a:endParaRPr lang="en-US" altLang="ko-KR" dirty="0" smtClean="0"/>
          </a:p>
          <a:p>
            <a:r>
              <a:rPr lang="ko-KR" altLang="en-US" dirty="0" smtClean="0"/>
              <a:t>운동만으로 동맥경화지수를 낮춤</a:t>
            </a:r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비만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체지방은 연령증가로 증가</a:t>
            </a:r>
            <a:r>
              <a:rPr lang="en-US" altLang="ko-KR" dirty="0" smtClean="0"/>
              <a:t>,</a:t>
            </a:r>
            <a:r>
              <a:rPr lang="ko-KR" altLang="en-US" dirty="0" smtClean="0"/>
              <a:t>특히 여성의 증가율이 높다</a:t>
            </a:r>
            <a:endParaRPr lang="en-US" altLang="ko-KR" dirty="0" smtClean="0"/>
          </a:p>
          <a:p>
            <a:r>
              <a:rPr lang="ko-KR" altLang="en-US" dirty="0" smtClean="0"/>
              <a:t>심혈관계질환의 주원인</a:t>
            </a:r>
            <a:endParaRPr lang="en-US" altLang="ko-KR" dirty="0" smtClean="0"/>
          </a:p>
          <a:p>
            <a:r>
              <a:rPr lang="ko-KR" altLang="en-US" dirty="0" err="1" smtClean="0"/>
              <a:t>좌업자들에</a:t>
            </a:r>
            <a:r>
              <a:rPr lang="ko-KR" altLang="en-US" dirty="0" smtClean="0"/>
              <a:t> 비해 활동량이 있으면 </a:t>
            </a:r>
            <a:r>
              <a:rPr lang="ko-KR" altLang="en-US" dirty="0" err="1" smtClean="0"/>
              <a:t>내장지방량이</a:t>
            </a:r>
            <a:r>
              <a:rPr lang="ko-KR" altLang="en-US" dirty="0" smtClean="0"/>
              <a:t> 현저히 떨어짐</a:t>
            </a:r>
            <a:endParaRPr lang="en-US" altLang="ko-KR" dirty="0" smtClean="0"/>
          </a:p>
          <a:p>
            <a:r>
              <a:rPr lang="ko-KR" altLang="en-US" dirty="0" err="1" smtClean="0"/>
              <a:t>과체중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남성</a:t>
            </a:r>
            <a:r>
              <a:rPr lang="en-US" altLang="ko-KR" dirty="0" smtClean="0"/>
              <a:t>-15% </a:t>
            </a:r>
            <a:r>
              <a:rPr lang="ko-KR" altLang="en-US" dirty="0" smtClean="0"/>
              <a:t>여성</a:t>
            </a:r>
            <a:r>
              <a:rPr lang="en-US" altLang="ko-KR" dirty="0" smtClean="0"/>
              <a:t>-25%</a:t>
            </a:r>
            <a:r>
              <a:rPr lang="ko-KR" altLang="en-US" dirty="0" smtClean="0"/>
              <a:t>이상</a:t>
            </a:r>
            <a:endParaRPr lang="en-US" altLang="ko-KR" dirty="0" smtClean="0"/>
          </a:p>
          <a:p>
            <a:r>
              <a:rPr lang="ko-KR" altLang="en-US" dirty="0" smtClean="0"/>
              <a:t>비만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남성</a:t>
            </a:r>
            <a:r>
              <a:rPr lang="en-US" altLang="ko-KR" dirty="0" smtClean="0"/>
              <a:t>-20%  </a:t>
            </a:r>
            <a:r>
              <a:rPr lang="ko-KR" altLang="en-US" dirty="0" smtClean="0"/>
              <a:t>여성</a:t>
            </a:r>
            <a:r>
              <a:rPr lang="en-US" altLang="ko-KR" dirty="0" smtClean="0"/>
              <a:t>-30%</a:t>
            </a:r>
            <a:r>
              <a:rPr lang="ko-KR" altLang="en-US" dirty="0" smtClean="0"/>
              <a:t>이상</a:t>
            </a:r>
            <a:endParaRPr lang="en-US" altLang="ko-KR" dirty="0" smtClean="0"/>
          </a:p>
          <a:p>
            <a:r>
              <a:rPr lang="ko-KR" altLang="en-US" dirty="0" smtClean="0"/>
              <a:t>비만은 심장의 기능과 구조에 영향을미치고 관상동맥질환을 증가시킴</a:t>
            </a:r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고혈압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각 조직이나 기관으로 혈액을 </a:t>
            </a:r>
            <a:r>
              <a:rPr lang="ko-KR" altLang="en-US" dirty="0" err="1" smtClean="0"/>
              <a:t>보낼때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동맥내</a:t>
            </a:r>
            <a:r>
              <a:rPr lang="ko-KR" altLang="en-US" dirty="0" smtClean="0"/>
              <a:t> 발생하는 압력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정상</a:t>
            </a:r>
            <a:r>
              <a:rPr lang="en-US" altLang="ko-KR" dirty="0" smtClean="0">
                <a:solidFill>
                  <a:srgbClr val="FF0000"/>
                </a:solidFill>
              </a:rPr>
              <a:t>120/80mmhg</a:t>
            </a:r>
            <a:r>
              <a:rPr lang="en-US" altLang="ko-KR" dirty="0" smtClean="0"/>
              <a:t>(120mmhg</a:t>
            </a:r>
            <a:r>
              <a:rPr lang="ko-KR" altLang="en-US" dirty="0" smtClean="0"/>
              <a:t>이상 되어야 뇌까지 혈액공급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원인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체중과다로 말초혈관 저항증가</a:t>
            </a:r>
            <a:r>
              <a:rPr lang="en-US" altLang="ko-KR" dirty="0" smtClean="0"/>
              <a:t>,</a:t>
            </a:r>
            <a:r>
              <a:rPr lang="ko-KR" altLang="en-US" dirty="0" smtClean="0"/>
              <a:t>혈관벽 탄력감소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신장기능이상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유전적소인</a:t>
            </a:r>
            <a:endParaRPr lang="en-US" altLang="ko-KR" dirty="0" smtClean="0"/>
          </a:p>
          <a:p>
            <a:r>
              <a:rPr lang="ko-KR" altLang="en-US" dirty="0" err="1" smtClean="0"/>
              <a:t>증상이없어</a:t>
            </a:r>
            <a:r>
              <a:rPr lang="ko-KR" altLang="en-US" dirty="0" smtClean="0"/>
              <a:t> 방치하면 </a:t>
            </a:r>
            <a:r>
              <a:rPr lang="ko-KR" altLang="en-US" dirty="0" err="1" smtClean="0"/>
              <a:t>뇌졸증</a:t>
            </a:r>
            <a:r>
              <a:rPr lang="en-US" altLang="ko-KR" dirty="0" smtClean="0"/>
              <a:t>,</a:t>
            </a:r>
            <a:r>
              <a:rPr lang="ko-KR" altLang="en-US" dirty="0" smtClean="0"/>
              <a:t>동맥경화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심근경색</a:t>
            </a:r>
            <a:r>
              <a:rPr lang="en-US" altLang="ko-KR" dirty="0" smtClean="0"/>
              <a:t>,</a:t>
            </a:r>
            <a:r>
              <a:rPr lang="ko-KR" altLang="en-US" dirty="0" smtClean="0"/>
              <a:t>안구내출혈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발기부전등</a:t>
            </a:r>
            <a:endParaRPr lang="ko-KR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고혈압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성인의 </a:t>
            </a:r>
            <a:r>
              <a:rPr lang="en-US" altLang="ko-KR" dirty="0" smtClean="0"/>
              <a:t>17%</a:t>
            </a:r>
            <a:r>
              <a:rPr lang="ko-KR" altLang="en-US" dirty="0" smtClean="0"/>
              <a:t>가 고혈압</a:t>
            </a:r>
            <a:endParaRPr lang="en-US" altLang="ko-KR" dirty="0" smtClean="0"/>
          </a:p>
          <a:p>
            <a:r>
              <a:rPr lang="ko-KR" altLang="en-US" dirty="0" smtClean="0"/>
              <a:t>여자보다 남자가 발병률 높음</a:t>
            </a:r>
            <a:endParaRPr lang="en-US" altLang="ko-KR" dirty="0" smtClean="0"/>
          </a:p>
          <a:p>
            <a:r>
              <a:rPr lang="ko-KR" altLang="en-US" dirty="0" smtClean="0"/>
              <a:t>예방</a:t>
            </a:r>
            <a:r>
              <a:rPr lang="en-US" altLang="ko-KR" dirty="0" smtClean="0"/>
              <a:t>: </a:t>
            </a:r>
            <a:r>
              <a:rPr lang="ko-KR" altLang="en-US" dirty="0" smtClean="0"/>
              <a:t>검사로 조기발견</a:t>
            </a:r>
            <a:r>
              <a:rPr lang="en-US" altLang="ko-KR" dirty="0" smtClean="0"/>
              <a:t>,</a:t>
            </a:r>
            <a:r>
              <a:rPr lang="ko-KR" altLang="en-US" dirty="0" smtClean="0"/>
              <a:t>식이요법</a:t>
            </a:r>
            <a:r>
              <a:rPr lang="en-US" altLang="ko-KR" dirty="0" smtClean="0"/>
              <a:t>,</a:t>
            </a:r>
            <a:r>
              <a:rPr lang="ko-KR" altLang="en-US" dirty="0" smtClean="0"/>
              <a:t>약물치료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운동은 교감신경계의 </a:t>
            </a:r>
            <a:r>
              <a:rPr lang="ko-KR" altLang="en-US" dirty="0" err="1" smtClean="0"/>
              <a:t>반응성을</a:t>
            </a:r>
            <a:r>
              <a:rPr lang="ko-KR" altLang="en-US" dirty="0" smtClean="0"/>
              <a:t> 변화시키고 </a:t>
            </a:r>
            <a:r>
              <a:rPr lang="ko-KR" altLang="en-US" dirty="0" err="1" smtClean="0"/>
              <a:t>혈장량의</a:t>
            </a:r>
            <a:r>
              <a:rPr lang="ko-KR" altLang="en-US" dirty="0" smtClean="0"/>
              <a:t> 팽창으로 말초혈관 저항이 감소되어 고령자의 혈압을 감소시킨다</a:t>
            </a:r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당뇨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소변에 당이 나오는 병</a:t>
            </a:r>
            <a:endParaRPr lang="en-US" altLang="ko-KR" dirty="0" smtClean="0"/>
          </a:p>
          <a:p>
            <a:r>
              <a:rPr lang="ko-KR" altLang="en-US" dirty="0" err="1" smtClean="0"/>
              <a:t>높은혈당은</a:t>
            </a:r>
            <a:r>
              <a:rPr lang="ko-KR" altLang="en-US" dirty="0" smtClean="0"/>
              <a:t> 혈관을 손상시켜 합병증 유발</a:t>
            </a:r>
            <a:endParaRPr lang="en-US" altLang="ko-KR" dirty="0" smtClean="0"/>
          </a:p>
          <a:p>
            <a:r>
              <a:rPr lang="ko-KR" altLang="en-US" dirty="0" smtClean="0"/>
              <a:t>원인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비만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 스트레스</a:t>
            </a:r>
            <a:r>
              <a:rPr lang="en-US" altLang="ko-KR" dirty="0" smtClean="0"/>
              <a:t>,</a:t>
            </a:r>
            <a:r>
              <a:rPr lang="ko-KR" altLang="en-US" dirty="0" smtClean="0"/>
              <a:t>유전적 요인</a:t>
            </a:r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err="1" smtClean="0"/>
              <a:t>형당뇨</a:t>
            </a:r>
            <a:r>
              <a:rPr lang="en-US" altLang="ko-KR" dirty="0" smtClean="0"/>
              <a:t>: </a:t>
            </a:r>
            <a:r>
              <a:rPr lang="ko-KR" altLang="en-US" dirty="0" smtClean="0"/>
              <a:t>췌장에서 인슐린을 </a:t>
            </a:r>
            <a:r>
              <a:rPr lang="ko-KR" altLang="en-US" dirty="0" err="1" smtClean="0"/>
              <a:t>못만드는경우</a:t>
            </a:r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 err="1" smtClean="0"/>
              <a:t>형당뇨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성인형</a:t>
            </a:r>
            <a:r>
              <a:rPr lang="ko-KR" altLang="en-US" dirty="0" smtClean="0"/>
              <a:t> 당뇨병</a:t>
            </a:r>
            <a:endParaRPr lang="en-US" altLang="ko-KR" dirty="0" smtClean="0"/>
          </a:p>
          <a:p>
            <a:r>
              <a:rPr lang="ko-KR" altLang="en-US" dirty="0" smtClean="0"/>
              <a:t>증상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다갈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다뇨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다식</a:t>
            </a:r>
            <a:r>
              <a:rPr lang="en-US" altLang="ko-KR" dirty="0" smtClean="0"/>
              <a:t>,</a:t>
            </a:r>
            <a:r>
              <a:rPr lang="ko-KR" altLang="en-US" dirty="0" smtClean="0"/>
              <a:t>몸무게가 줌</a:t>
            </a:r>
            <a:endParaRPr lang="en-US" altLang="ko-KR" dirty="0" smtClean="0"/>
          </a:p>
          <a:p>
            <a:r>
              <a:rPr lang="ko-KR" altLang="en-US" dirty="0" smtClean="0"/>
              <a:t>합병증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시력상실</a:t>
            </a:r>
            <a:r>
              <a:rPr lang="en-US" altLang="ko-KR" dirty="0" smtClean="0"/>
              <a:t>,</a:t>
            </a:r>
            <a:r>
              <a:rPr lang="ko-KR" altLang="en-US" dirty="0" smtClean="0"/>
              <a:t>다리통증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뇌졸증</a:t>
            </a:r>
            <a:r>
              <a:rPr lang="en-US" altLang="ko-KR" dirty="0" smtClean="0"/>
              <a:t>,</a:t>
            </a:r>
            <a:r>
              <a:rPr lang="ko-KR" altLang="en-US" dirty="0" smtClean="0"/>
              <a:t>신장병 </a:t>
            </a:r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당뇨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65</a:t>
            </a:r>
            <a:r>
              <a:rPr lang="ko-KR" altLang="en-US" dirty="0" err="1" smtClean="0"/>
              <a:t>세이상</a:t>
            </a:r>
            <a:r>
              <a:rPr lang="ko-KR" altLang="en-US" dirty="0" smtClean="0"/>
              <a:t> </a:t>
            </a:r>
            <a:r>
              <a:rPr lang="en-US" altLang="ko-KR" dirty="0" smtClean="0"/>
              <a:t>10% 80</a:t>
            </a:r>
            <a:r>
              <a:rPr lang="ko-KR" altLang="en-US" dirty="0" err="1" smtClean="0"/>
              <a:t>세이상</a:t>
            </a:r>
            <a:r>
              <a:rPr lang="ko-KR" altLang="en-US" dirty="0" smtClean="0"/>
              <a:t> </a:t>
            </a:r>
            <a:r>
              <a:rPr lang="en-US" altLang="ko-KR" dirty="0" smtClean="0"/>
              <a:t>20%</a:t>
            </a:r>
          </a:p>
          <a:p>
            <a:r>
              <a:rPr lang="ko-KR" altLang="en-US" dirty="0" err="1" smtClean="0"/>
              <a:t>유산소및</a:t>
            </a:r>
            <a:r>
              <a:rPr lang="ko-KR" altLang="en-US" dirty="0" smtClean="0"/>
              <a:t> 근력트레이닝이 인슐린작용 증가</a:t>
            </a:r>
            <a:endParaRPr lang="en-US" altLang="ko-KR" dirty="0" smtClean="0"/>
          </a:p>
          <a:p>
            <a:r>
              <a:rPr lang="ko-KR" altLang="en-US" dirty="0" smtClean="0"/>
              <a:t>인체가 섭취한 당은 근육에서 </a:t>
            </a:r>
            <a:r>
              <a:rPr lang="ko-KR" altLang="en-US" dirty="0" err="1" smtClean="0">
                <a:solidFill>
                  <a:srgbClr val="FF0000"/>
                </a:solidFill>
              </a:rPr>
              <a:t>흡수</a:t>
            </a:r>
            <a:r>
              <a:rPr lang="ko-KR" altLang="en-US" dirty="0" err="1" smtClean="0"/>
              <a:t>가되어야</a:t>
            </a:r>
            <a:r>
              <a:rPr lang="ko-KR" altLang="en-US" dirty="0" smtClean="0"/>
              <a:t> 에너지원으로 쓰이는데 </a:t>
            </a:r>
            <a:r>
              <a:rPr lang="ko-KR" altLang="en-US" dirty="0" err="1" smtClean="0"/>
              <a:t>흡수가안되고</a:t>
            </a:r>
            <a:r>
              <a:rPr lang="ko-KR" altLang="en-US" dirty="0" smtClean="0"/>
              <a:t> 혈중에 </a:t>
            </a:r>
            <a:r>
              <a:rPr lang="ko-KR" altLang="en-US" dirty="0" err="1" smtClean="0"/>
              <a:t>쌓이는것이</a:t>
            </a:r>
            <a:r>
              <a:rPr lang="ko-KR" altLang="en-US" dirty="0" smtClean="0"/>
              <a:t> 당뇨</a:t>
            </a:r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심장질환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3600" dirty="0" smtClean="0">
                <a:solidFill>
                  <a:srgbClr val="FF0000"/>
                </a:solidFill>
              </a:rPr>
              <a:t>부정맥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심장이 불규칙하게 </a:t>
            </a:r>
            <a:r>
              <a:rPr lang="ko-KR" altLang="en-US" dirty="0" err="1" smtClean="0"/>
              <a:t>뛰는것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허혈성</a:t>
            </a:r>
            <a:r>
              <a:rPr lang="ko-KR" altLang="en-US" dirty="0" smtClean="0">
                <a:solidFill>
                  <a:srgbClr val="FF0000"/>
                </a:solidFill>
              </a:rPr>
              <a:t> 심장질환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심장에 혈액을 공급하는 혈관인 관상동맥이 가늘어지거나 동맥경화로 좁아져서 심장으로 혈액공급이 부족한 상태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협심증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심장의 혈액공급이 감소되어 나타남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심근경색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심장 일부분에 혈액공급이 멈추어서 심장근육의 </a:t>
            </a:r>
            <a:r>
              <a:rPr lang="ko-KR" altLang="en-US" dirty="0" err="1" smtClean="0"/>
              <a:t>한부분이</a:t>
            </a:r>
            <a:r>
              <a:rPr lang="ko-KR" altLang="en-US" dirty="0" smtClean="0"/>
              <a:t> 파손된 상태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심장마비</a:t>
            </a:r>
            <a:r>
              <a:rPr lang="en-US" altLang="ko-KR" dirty="0" smtClean="0"/>
              <a:t>: </a:t>
            </a:r>
            <a:r>
              <a:rPr lang="ko-KR" altLang="en-US" dirty="0" smtClean="0"/>
              <a:t>심장이 뛰지 못하는 상태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음주가 신체에 미치는 영향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뇌   </a:t>
            </a:r>
            <a:r>
              <a:rPr lang="en-US" altLang="ko-KR" dirty="0" smtClean="0"/>
              <a:t>-</a:t>
            </a:r>
            <a:r>
              <a:rPr lang="ko-KR" altLang="en-US" dirty="0" smtClean="0"/>
              <a:t>알코올 치매의 원인</a:t>
            </a:r>
            <a:endParaRPr lang="en-US" altLang="ko-KR" dirty="0" smtClean="0"/>
          </a:p>
          <a:p>
            <a:r>
              <a:rPr lang="ko-KR" altLang="en-US" dirty="0" smtClean="0"/>
              <a:t>식도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식도파열증</a:t>
            </a:r>
            <a:endParaRPr lang="en-US" altLang="ko-KR" dirty="0" smtClean="0"/>
          </a:p>
          <a:p>
            <a:r>
              <a:rPr lang="ko-KR" altLang="en-US" dirty="0" smtClean="0"/>
              <a:t>간   </a:t>
            </a:r>
            <a:r>
              <a:rPr lang="en-US" altLang="ko-KR" dirty="0" smtClean="0"/>
              <a:t>-</a:t>
            </a:r>
            <a:r>
              <a:rPr lang="ko-KR" altLang="en-US" dirty="0" smtClean="0"/>
              <a:t>피로 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지방간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심장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심근증</a:t>
            </a:r>
            <a:r>
              <a:rPr lang="ko-KR" altLang="en-US" dirty="0" smtClean="0"/>
              <a:t> 유발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위   </a:t>
            </a:r>
            <a:r>
              <a:rPr lang="en-US" altLang="ko-KR" dirty="0" smtClean="0"/>
              <a:t>-</a:t>
            </a:r>
            <a:r>
              <a:rPr lang="ko-KR" altLang="en-US" dirty="0"/>
              <a:t>위</a:t>
            </a:r>
            <a:r>
              <a:rPr lang="ko-KR" altLang="en-US" dirty="0" smtClean="0"/>
              <a:t>궤양</a:t>
            </a:r>
            <a:endParaRPr lang="en-US" altLang="ko-KR" dirty="0" smtClean="0"/>
          </a:p>
          <a:p>
            <a:r>
              <a:rPr lang="ko-KR" altLang="en-US" dirty="0" smtClean="0"/>
              <a:t>콩팥</a:t>
            </a:r>
            <a:r>
              <a:rPr lang="en-US" altLang="ko-KR" dirty="0" smtClean="0"/>
              <a:t>-</a:t>
            </a:r>
            <a:r>
              <a:rPr lang="ko-KR" altLang="en-US" dirty="0" smtClean="0"/>
              <a:t>기능 저하</a:t>
            </a:r>
            <a:endParaRPr lang="en-US" altLang="ko-KR" dirty="0" smtClean="0"/>
          </a:p>
          <a:p>
            <a:r>
              <a:rPr lang="ko-KR" altLang="en-US" dirty="0" smtClean="0"/>
              <a:t>생식기</a:t>
            </a:r>
            <a:r>
              <a:rPr lang="en-US" altLang="ko-KR" dirty="0" smtClean="0"/>
              <a:t>-</a:t>
            </a:r>
            <a:r>
              <a:rPr lang="ko-KR" altLang="en-US" dirty="0" smtClean="0"/>
              <a:t>발기부전</a:t>
            </a:r>
            <a:r>
              <a:rPr lang="en-US" altLang="ko-KR" dirty="0" smtClean="0"/>
              <a:t>,</a:t>
            </a:r>
            <a:r>
              <a:rPr lang="ko-KR" altLang="en-US" dirty="0" smtClean="0"/>
              <a:t>월경 불순</a:t>
            </a:r>
            <a:endParaRPr lang="en-US" altLang="ko-KR" dirty="0" smtClean="0"/>
          </a:p>
          <a:p>
            <a:r>
              <a:rPr lang="ko-KR" altLang="en-US" dirty="0" smtClean="0"/>
              <a:t>고환</a:t>
            </a:r>
            <a:r>
              <a:rPr lang="en-US" altLang="ko-KR" dirty="0" smtClean="0"/>
              <a:t>-</a:t>
            </a:r>
            <a:r>
              <a:rPr lang="ko-KR" altLang="en-US" dirty="0" smtClean="0"/>
              <a:t>불임의 원인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심장질환의 원인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부정맥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과음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과로</a:t>
            </a:r>
            <a:r>
              <a:rPr lang="en-US" altLang="ko-KR" dirty="0" smtClean="0"/>
              <a:t>,</a:t>
            </a:r>
            <a:r>
              <a:rPr lang="ko-KR" altLang="en-US" dirty="0" smtClean="0"/>
              <a:t>스트레스</a:t>
            </a:r>
            <a:r>
              <a:rPr lang="en-US" altLang="ko-KR" dirty="0" smtClean="0"/>
              <a:t>,</a:t>
            </a:r>
            <a:r>
              <a:rPr lang="ko-KR" altLang="en-US" dirty="0" smtClean="0"/>
              <a:t>수면부족</a:t>
            </a:r>
            <a:r>
              <a:rPr lang="en-US" altLang="ko-KR" dirty="0" smtClean="0"/>
              <a:t>,</a:t>
            </a:r>
            <a:r>
              <a:rPr lang="ko-KR" altLang="en-US" dirty="0" smtClean="0"/>
              <a:t>흡연</a:t>
            </a:r>
            <a:endParaRPr lang="en-US" altLang="ko-KR" dirty="0" smtClean="0"/>
          </a:p>
          <a:p>
            <a:r>
              <a:rPr lang="ko-KR" altLang="en-US" dirty="0" err="1" smtClean="0">
                <a:solidFill>
                  <a:srgbClr val="FF0000"/>
                </a:solidFill>
              </a:rPr>
              <a:t>허혈성</a:t>
            </a:r>
            <a:r>
              <a:rPr lang="ko-KR" altLang="en-US" dirty="0" smtClean="0">
                <a:solidFill>
                  <a:srgbClr val="FF0000"/>
                </a:solidFill>
              </a:rPr>
              <a:t> 심장질환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고혈압</a:t>
            </a:r>
            <a:r>
              <a:rPr lang="en-US" altLang="ko-KR" dirty="0" smtClean="0"/>
              <a:t>,</a:t>
            </a:r>
            <a:r>
              <a:rPr lang="ko-KR" altLang="en-US" dirty="0" smtClean="0"/>
              <a:t>당뇨</a:t>
            </a:r>
            <a:r>
              <a:rPr lang="en-US" altLang="ko-KR" dirty="0" smtClean="0"/>
              <a:t>,</a:t>
            </a:r>
            <a:r>
              <a:rPr lang="ko-KR" altLang="en-US" dirty="0" smtClean="0"/>
              <a:t>흡연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부정맥의 증상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가슴 두근거림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관리하지 않으면 </a:t>
            </a:r>
            <a:r>
              <a:rPr lang="ko-KR" altLang="en-US" dirty="0" err="1" smtClean="0"/>
              <a:t>혈관속에</a:t>
            </a:r>
            <a:r>
              <a:rPr lang="ko-KR" altLang="en-US" dirty="0" smtClean="0"/>
              <a:t> 혈전덩어리가 생겨 혈관을 타고 </a:t>
            </a:r>
            <a:r>
              <a:rPr lang="ko-KR" altLang="en-US" dirty="0" err="1" smtClean="0"/>
              <a:t>뇌로가서</a:t>
            </a:r>
            <a:r>
              <a:rPr lang="ko-KR" altLang="en-US" dirty="0" smtClean="0"/>
              <a:t> 뇌혈관을 막음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뇌졸증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>
                <a:solidFill>
                  <a:srgbClr val="FF0000"/>
                </a:solidFill>
              </a:rPr>
              <a:t>협심증의 증상</a:t>
            </a:r>
            <a:r>
              <a:rPr lang="en-US" altLang="ko-KR" dirty="0" smtClean="0"/>
              <a:t>: </a:t>
            </a:r>
            <a:r>
              <a:rPr lang="ko-KR" altLang="en-US" dirty="0" smtClean="0"/>
              <a:t>왼쪽가슴부위에 가슴이 죄는듯한 통증</a:t>
            </a:r>
            <a:r>
              <a:rPr lang="en-US" altLang="ko-KR" dirty="0" smtClean="0"/>
              <a:t>,</a:t>
            </a:r>
            <a:r>
              <a:rPr lang="ko-KR" altLang="en-US" dirty="0" smtClean="0"/>
              <a:t>압박하는 느낌이 되풀이</a:t>
            </a:r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노화와 심장기능의 개요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노화가 진행되면 콜라겐과 </a:t>
            </a:r>
            <a:r>
              <a:rPr lang="ko-KR" altLang="en-US" dirty="0" err="1" smtClean="0"/>
              <a:t>아밀로이드가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침착됨으로써</a:t>
            </a:r>
            <a:r>
              <a:rPr lang="ko-KR" altLang="en-US" dirty="0" smtClean="0"/>
              <a:t> 심실의 탄력이 감소되어 </a:t>
            </a:r>
            <a:r>
              <a:rPr lang="ko-KR" altLang="en-US" dirty="0" smtClean="0">
                <a:solidFill>
                  <a:srgbClr val="FF0000"/>
                </a:solidFill>
              </a:rPr>
              <a:t>수축</a:t>
            </a:r>
            <a:r>
              <a:rPr lang="en-US" altLang="ko-KR" dirty="0" smtClean="0">
                <a:solidFill>
                  <a:srgbClr val="FF0000"/>
                </a:solidFill>
              </a:rPr>
              <a:t>,</a:t>
            </a:r>
            <a:r>
              <a:rPr lang="ko-KR" altLang="en-US" dirty="0" smtClean="0">
                <a:solidFill>
                  <a:srgbClr val="FF0000"/>
                </a:solidFill>
              </a:rPr>
              <a:t>이완 강도가 약해짐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7030A0"/>
                </a:solidFill>
              </a:rPr>
              <a:t>좌심실의 탄력감소가 </a:t>
            </a:r>
            <a:r>
              <a:rPr lang="ko-KR" altLang="en-US" dirty="0" err="1" smtClean="0"/>
              <a:t>심박출량을</a:t>
            </a:r>
            <a:r>
              <a:rPr lang="ko-KR" altLang="en-US" dirty="0" smtClean="0"/>
              <a:t> 감소시키는 주원인</a:t>
            </a:r>
            <a:endParaRPr lang="en-US" altLang="ko-KR" dirty="0" smtClean="0"/>
          </a:p>
          <a:p>
            <a:r>
              <a:rPr lang="ko-KR" altLang="en-US" dirty="0" smtClean="0"/>
              <a:t>고령자는 </a:t>
            </a:r>
            <a:r>
              <a:rPr lang="ko-KR" altLang="en-US" dirty="0" err="1" smtClean="0"/>
              <a:t>스트레스하에서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최대심박수</a:t>
            </a:r>
            <a:r>
              <a:rPr lang="ko-KR" altLang="en-US" dirty="0" smtClean="0"/>
              <a:t> 감소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0000FF"/>
                </a:solidFill>
              </a:rPr>
              <a:t>심장주기의 </a:t>
            </a:r>
            <a:r>
              <a:rPr lang="ko-KR" altLang="en-US" dirty="0" err="1" smtClean="0">
                <a:solidFill>
                  <a:srgbClr val="0000FF"/>
                </a:solidFill>
              </a:rPr>
              <a:t>수축기가</a:t>
            </a:r>
            <a:r>
              <a:rPr lang="ko-KR" altLang="en-US" dirty="0" smtClean="0">
                <a:solidFill>
                  <a:srgbClr val="0000FF"/>
                </a:solidFill>
              </a:rPr>
              <a:t> 길어지고 이완기가 짧아짐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건강과 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문영의 발달이전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무리한 육체노동 영양부족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질병에 대한 이해 부족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산업 </a:t>
            </a:r>
            <a:r>
              <a:rPr lang="ko-KR" altLang="en-US" dirty="0" err="1" smtClean="0"/>
              <a:t>혁명이후</a:t>
            </a:r>
            <a:r>
              <a:rPr lang="ko-KR" altLang="en-US" dirty="0" smtClean="0"/>
              <a:t>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기계 문명의 발달로 인한 운동 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정신적 스트레스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영양과잉으로 인한 비만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환경오염 등이 건강 유해 요인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5389</Words>
  <Application>Microsoft Office PowerPoint</Application>
  <PresentationFormat>화면 슬라이드 쇼(4:3)</PresentationFormat>
  <Paragraphs>960</Paragraphs>
  <Slides>81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81</vt:i4>
      </vt:variant>
    </vt:vector>
  </HeadingPairs>
  <TitlesOfParts>
    <vt:vector size="82" baseType="lpstr">
      <vt:lpstr>Office 테마</vt:lpstr>
      <vt:lpstr>건강의 정의</vt:lpstr>
      <vt:lpstr>건강의 척도</vt:lpstr>
      <vt:lpstr>Well-being</vt:lpstr>
      <vt:lpstr>슬라이드 4</vt:lpstr>
      <vt:lpstr>건강에 영향을 미치는 7가지 요소</vt:lpstr>
      <vt:lpstr>건강한 삶-금연과 금주</vt:lpstr>
      <vt:lpstr>슬라이드 7</vt:lpstr>
      <vt:lpstr>음주가 신체에 미치는 영향</vt:lpstr>
      <vt:lpstr>건강과 운동</vt:lpstr>
      <vt:lpstr>운동의 효과</vt:lpstr>
      <vt:lpstr>체력의 정의</vt:lpstr>
      <vt:lpstr>체력의 분류</vt:lpstr>
      <vt:lpstr>건강 체력</vt:lpstr>
      <vt:lpstr>운동 기술 체력 </vt:lpstr>
      <vt:lpstr>운동 프로그램의 종류</vt:lpstr>
      <vt:lpstr>근지구력구강화 운동 프로그램 </vt:lpstr>
      <vt:lpstr>심폐지구력 강화 운동 프로그램 </vt:lpstr>
      <vt:lpstr>근력 강화 운동 프로그램 </vt:lpstr>
      <vt:lpstr>유연성 강화 운동 프로그램 </vt:lpstr>
      <vt:lpstr>체중 증가 강화 운동 프로그램 </vt:lpstr>
      <vt:lpstr>체중 감소 강화 운동 프로그램 </vt:lpstr>
      <vt:lpstr>스트레스의 정의</vt:lpstr>
      <vt:lpstr>스트레스의 원인</vt:lpstr>
      <vt:lpstr>스트레스로 인한 반응</vt:lpstr>
      <vt:lpstr>정서적 반응</vt:lpstr>
      <vt:lpstr>신체적 반응</vt:lpstr>
      <vt:lpstr>심리적 반응</vt:lpstr>
      <vt:lpstr>스트레스 관리 방법</vt:lpstr>
      <vt:lpstr>신체적 안녕의 유지</vt:lpstr>
      <vt:lpstr>정신적 안녕의 유지</vt:lpstr>
      <vt:lpstr>영양소 정보 </vt:lpstr>
      <vt:lpstr>탄수화물 영양정보 </vt:lpstr>
      <vt:lpstr>단백질 영양 정보 </vt:lpstr>
      <vt:lpstr>지방 영양 정보 </vt:lpstr>
      <vt:lpstr>무기질의 기능, 결핍증 및 급원식품 </vt:lpstr>
      <vt:lpstr>지용성 비타민의 체내 기능과 급원식품 </vt:lpstr>
      <vt:lpstr>수용성 비타민의 체내 기능과 급원식품 </vt:lpstr>
      <vt:lpstr>올바른 식사방법</vt:lpstr>
      <vt:lpstr>표준 체중(Kg)계산법</vt:lpstr>
      <vt:lpstr>체중과다와 체중과소의 문제점</vt:lpstr>
      <vt:lpstr>질환별 영양관리</vt:lpstr>
      <vt:lpstr>슬라이드 42</vt:lpstr>
      <vt:lpstr>심혈관계 질환의 예방과 치료를 위한  식사지침</vt:lpstr>
      <vt:lpstr>변비예방 및 치료를 위한 식사지침</vt:lpstr>
      <vt:lpstr>고혈압 예방과 치료를 위한 식사지침</vt:lpstr>
      <vt:lpstr>골다공증의 예방 및 치료를 위한  식사지침</vt:lpstr>
      <vt:lpstr>노인과 운동</vt:lpstr>
      <vt:lpstr>노년기 운동기능의 특징</vt:lpstr>
      <vt:lpstr>슬라이드 49</vt:lpstr>
      <vt:lpstr>여성의 건강 생활</vt:lpstr>
      <vt:lpstr>한국 여성건강의 문제점</vt:lpstr>
      <vt:lpstr>현대 여성의 주요질환</vt:lpstr>
      <vt:lpstr>현대여성의 주요질환</vt:lpstr>
      <vt:lpstr>유방암</vt:lpstr>
      <vt:lpstr>노화와 운동의 개요</vt:lpstr>
      <vt:lpstr>노화와 운동의 개요</vt:lpstr>
      <vt:lpstr>노화와 운동의 개요</vt:lpstr>
      <vt:lpstr>노화와 운동의 개요</vt:lpstr>
      <vt:lpstr>노화와 운동의 개요</vt:lpstr>
      <vt:lpstr>노화와 운동의 개요</vt:lpstr>
      <vt:lpstr>노화에 의한 신체적 변화</vt:lpstr>
      <vt:lpstr>노화에 의한 신체적 변화</vt:lpstr>
      <vt:lpstr>노화에 의한 신체적 변화</vt:lpstr>
      <vt:lpstr>CVD발생기전</vt:lpstr>
      <vt:lpstr>CVD발생기전</vt:lpstr>
      <vt:lpstr>CVD발생기전</vt:lpstr>
      <vt:lpstr>신체활동과 CVD의 생리적 효과</vt:lpstr>
      <vt:lpstr>신체활동과 CVD의 생리적 효과</vt:lpstr>
      <vt:lpstr>신체활동과 cvd의 생리적 효과</vt:lpstr>
      <vt:lpstr>노화와 cvd의 운동처방</vt:lpstr>
      <vt:lpstr>노화와 cvd의 운동처방</vt:lpstr>
      <vt:lpstr>고지혈증이란?</vt:lpstr>
      <vt:lpstr>고지혈증의 원인</vt:lpstr>
      <vt:lpstr>비만</vt:lpstr>
      <vt:lpstr>고혈압</vt:lpstr>
      <vt:lpstr>고혈압</vt:lpstr>
      <vt:lpstr>당뇨</vt:lpstr>
      <vt:lpstr>당뇨</vt:lpstr>
      <vt:lpstr>심장질환</vt:lpstr>
      <vt:lpstr>심장질환의 원인</vt:lpstr>
      <vt:lpstr>노화와 심장기능의 개요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건강의 정의</dc:title>
  <dc:creator>com</dc:creator>
  <cp:lastModifiedBy>com</cp:lastModifiedBy>
  <cp:revision>154</cp:revision>
  <dcterms:created xsi:type="dcterms:W3CDTF">2010-03-15T11:05:38Z</dcterms:created>
  <dcterms:modified xsi:type="dcterms:W3CDTF">2010-03-30T05:44:06Z</dcterms:modified>
</cp:coreProperties>
</file>