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6"/>
    <p:restoredTop sz="94280"/>
  </p:normalViewPr>
  <p:slideViewPr>
    <p:cSldViewPr snapToObjects="1">
      <p:cViewPr>
        <p:scale>
          <a:sx n="60" d="100"/>
          <a:sy n="60" d="100"/>
        </p:scale>
        <p:origin x="-2362" y="-55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71538" y="1500174"/>
            <a:ext cx="2978966" cy="1928826"/>
            <a:chOff x="714348" y="3500438"/>
            <a:chExt cx="2978966" cy="192882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714348" y="3500438"/>
              <a:ext cx="2000264" cy="1928826"/>
            </a:xfrm>
            <a:prstGeom prst="roundRect">
              <a:avLst>
                <a:gd name="adj" fmla="val 3686"/>
              </a:avLst>
            </a:prstGeom>
            <a:gradFill flip="none" rotWithShape="1">
              <a:gsLst>
                <a:gs pos="33000">
                  <a:schemeClr val="accent4">
                    <a:alpha val="0"/>
                  </a:schemeClr>
                </a:gs>
                <a:gs pos="74000">
                  <a:schemeClr val="accent4">
                    <a:alpha val="42000"/>
                  </a:schemeClr>
                </a:gs>
                <a:gs pos="100000">
                  <a:schemeClr val="accent4">
                    <a:alpha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 rot="1377128">
              <a:off x="2343470" y="4069298"/>
              <a:ext cx="1349844" cy="1301636"/>
            </a:xfrm>
            <a:prstGeom prst="roundRect">
              <a:avLst>
                <a:gd name="adj" fmla="val 3686"/>
              </a:avLst>
            </a:prstGeom>
            <a:gradFill flip="none" rotWithShape="1">
              <a:gsLst>
                <a:gs pos="33000">
                  <a:schemeClr val="accent4">
                    <a:alpha val="0"/>
                  </a:schemeClr>
                </a:gs>
                <a:gs pos="74000">
                  <a:schemeClr val="accent4">
                    <a:alpha val="42000"/>
                  </a:schemeClr>
                </a:gs>
                <a:gs pos="100000">
                  <a:schemeClr val="accent4">
                    <a:alpha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357422" y="3714752"/>
              <a:ext cx="675804" cy="651668"/>
            </a:xfrm>
            <a:prstGeom prst="roundRect">
              <a:avLst>
                <a:gd name="adj" fmla="val 3686"/>
              </a:avLst>
            </a:prstGeom>
            <a:gradFill flip="none" rotWithShape="1">
              <a:gsLst>
                <a:gs pos="33000">
                  <a:schemeClr val="accent4">
                    <a:alpha val="0"/>
                  </a:schemeClr>
                </a:gs>
                <a:gs pos="74000">
                  <a:schemeClr val="accent4">
                    <a:alpha val="42000"/>
                  </a:schemeClr>
                </a:gs>
                <a:gs pos="100000">
                  <a:schemeClr val="accent4">
                    <a:alpha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24" y="3394981"/>
            <a:ext cx="7772400" cy="957706"/>
          </a:xfrm>
        </p:spPr>
        <p:txBody>
          <a:bodyPr/>
          <a:lstStyle>
            <a:lvl1pPr algn="r">
              <a:defRPr sz="48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28824" y="2828341"/>
            <a:ext cx="6400800" cy="57150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11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45BAA-E21A-431D-8077-EC8EB8232FA0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650" y="2673355"/>
            <a:ext cx="8648700" cy="1470025"/>
          </a:xfrm>
        </p:spPr>
        <p:txBody>
          <a:bodyPr/>
          <a:lstStyle>
            <a:lvl1pPr algn="ctr">
              <a:defRPr sz="60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43B7E72F-5501-4DB8-BD42-AE15577498B0}" type="datetime1">
              <a:rPr lang="ko-KR" altLang="en-US" sz="1200">
                <a:solidFill>
                  <a:srgbClr val="5F5F5F">
                    <a:lumMod val="50000"/>
                  </a:srgbClr>
                </a:solidFill>
              </a:rPr>
              <a:pPr algn="l"/>
              <a:t>2016-05-18</a:t>
            </a:fld>
            <a:endParaRPr lang="en-US" altLang="en-US" sz="1200">
              <a:solidFill>
                <a:srgbClr val="5F5F5F">
                  <a:lumMod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/>
            <a:endParaRPr lang="en-US" altLang="en-US" sz="1200">
              <a:solidFill>
                <a:srgbClr val="5F5F5F">
                  <a:lumMod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DF28FB93-0A08-4E7D-8E63-9EFA29F1E093}" type="slidenum">
              <a:rPr lang="en-US" altLang="en-US" sz="1200">
                <a:solidFill>
                  <a:srgbClr val="5F5F5F">
                    <a:lumMod val="50000"/>
                  </a:srgbClr>
                </a:solidFill>
              </a:rPr>
              <a:pPr algn="r"/>
              <a:t>‹#›</a:t>
            </a:fld>
            <a:endParaRPr lang="en-US" altLang="en-US" sz="1200">
              <a:solidFill>
                <a:srgbClr val="5F5F5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215238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71603" y="2214563"/>
            <a:ext cx="4622367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03E69-0A83-44E9-AA51-6B59A5E898DA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72324" y="274638"/>
            <a:ext cx="1514475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716C47-E668-4695-B590-819A988E6801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0F4E-3914-40FF-BB76-2A5E5D5FDD31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28B815-3641-45C8-9242-8E745FD596E6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20000"/>
                  <a:lumOff val="80000"/>
                  <a:alpha val="0"/>
                </a:schemeClr>
              </a:gs>
              <a:gs pos="50000">
                <a:schemeClr val="bg1">
                  <a:alpha val="5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062049"/>
          </a:xfrm>
        </p:spPr>
        <p:txBody>
          <a:bodyPr anchor="t"/>
          <a:lstStyle>
            <a:lvl1pPr algn="ctr">
              <a:defRPr sz="5400" b="0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500438"/>
            <a:ext cx="7772400" cy="6143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D93F58-B75B-4836-8C7F-0802897B1B99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C524-7D9B-4DBD-BAB4-FCD3FFE1605B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019550" cy="5072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2" name="내용 개체 틀 9"/>
          <p:cNvSpPr>
            <a:spLocks noGrp="1"/>
          </p:cNvSpPr>
          <p:nvPr>
            <p:ph sz="quarter" idx="14"/>
          </p:nvPr>
        </p:nvSpPr>
        <p:spPr>
          <a:xfrm>
            <a:off x="4667250" y="1143000"/>
            <a:ext cx="4019550" cy="5072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67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1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E715F5-3209-4172-8AD4-C8FE1F37F1C6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6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300163"/>
            <a:ext cx="8229600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17CA-F8E1-46D2-9F02-ED75538384E2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000499" cy="24669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4" name="내용 개체 틀 10"/>
          <p:cNvSpPr>
            <a:spLocks noGrp="1"/>
          </p:cNvSpPr>
          <p:nvPr>
            <p:ph sz="quarter" idx="14"/>
          </p:nvPr>
        </p:nvSpPr>
        <p:spPr>
          <a:xfrm>
            <a:off x="4686301" y="1143000"/>
            <a:ext cx="4000499" cy="24669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7" name="내용 개체 틀 10"/>
          <p:cNvSpPr>
            <a:spLocks noGrp="1"/>
          </p:cNvSpPr>
          <p:nvPr>
            <p:ph sz="quarter" idx="15"/>
          </p:nvPr>
        </p:nvSpPr>
        <p:spPr>
          <a:xfrm>
            <a:off x="457200" y="3743327"/>
            <a:ext cx="4000499" cy="24669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8" name="내용 개체 틀 10"/>
          <p:cNvSpPr>
            <a:spLocks noGrp="1"/>
          </p:cNvSpPr>
          <p:nvPr>
            <p:ph sz="quarter" idx="16"/>
          </p:nvPr>
        </p:nvSpPr>
        <p:spPr>
          <a:xfrm>
            <a:off x="4686301" y="3743327"/>
            <a:ext cx="4000499" cy="24669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5882-0AD2-42C4-88EA-5ECE383DED62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014394" y="1300163"/>
            <a:ext cx="5042188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14394" y="5214950"/>
            <a:ext cx="5042188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BDD8-5D61-4A4C-A0A4-9F9EFA6E0807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입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000108"/>
            <a:ext cx="9144000" cy="585789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lumMod val="60000"/>
                  <a:lumOff val="4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20000"/>
                  <a:lumOff val="80000"/>
                  <a:alpha val="0"/>
                </a:schemeClr>
              </a:gs>
              <a:gs pos="50000">
                <a:schemeClr val="bg1">
                  <a:lumMod val="20000"/>
                  <a:lumOff val="8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73332"/>
            <a:ext cx="8229600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98E1F1-324D-4B9A-9AB1-6AE68B047CC8}" type="datetime1">
              <a:rPr lang="ko-KR" altLang="en-US"/>
              <a:pPr/>
              <a:t>2016-05-18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Wingdings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31825" indent="-269875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Wingdings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Wingdings"/>
        <a:buChar char="§"/>
        <a:tabLst>
          <a:tab pos="990600" algn="l"/>
        </a:tabLst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349375" indent="-273050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Arial"/>
        <a:buChar char="–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698625" indent="-260350" algn="l" defTabSz="881063" rtl="0" eaLnBrk="1" latinLnBrk="1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Arial"/>
        <a:buChar char="«"/>
        <a:defRPr lang="ko-KR" altLang="en-US" sz="1600" kern="1200" dirty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057400" indent="-266700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Font typeface="Arial"/>
        <a:buChar char="«"/>
        <a:defRPr sz="1600" kern="1200">
          <a:solidFill>
            <a:schemeClr val="accent1">
              <a:lumMod val="50000"/>
            </a:schemeClr>
          </a:solidFill>
          <a:latin typeface="+mn-ea"/>
          <a:ea typeface="+mn-ea"/>
          <a:cs typeface="+mn-cs"/>
        </a:defRPr>
      </a:lvl6pPr>
      <a:lvl7pPr marL="2416175" indent="-263525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Font typeface="Arial"/>
        <a:buChar char="«"/>
        <a:defRPr sz="1600" kern="1200">
          <a:solidFill>
            <a:schemeClr val="accent1">
              <a:lumMod val="50000"/>
            </a:schemeClr>
          </a:solidFill>
          <a:latin typeface="+mn-ea"/>
          <a:ea typeface="+mn-ea"/>
          <a:cs typeface="+mn-cs"/>
        </a:defRPr>
      </a:lvl7pPr>
      <a:lvl8pPr marL="2776538" indent="-261938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Font typeface="Arial"/>
        <a:buChar char="«"/>
        <a:defRPr sz="1600" kern="1200">
          <a:solidFill>
            <a:schemeClr val="accent1">
              <a:lumMod val="50000"/>
            </a:schemeClr>
          </a:solidFill>
          <a:latin typeface="+mn-ea"/>
          <a:ea typeface="+mn-ea"/>
          <a:cs typeface="+mn-cs"/>
        </a:defRPr>
      </a:lvl8pPr>
      <a:lvl9pPr marL="3135313" indent="-261938" algn="l" defTabSz="914400" rtl="0" eaLnBrk="1" latinLnBrk="1" hangingPunct="1">
        <a:spcBef>
          <a:spcPct val="20000"/>
        </a:spcBef>
        <a:buClr>
          <a:schemeClr val="accent1">
            <a:lumMod val="50000"/>
          </a:schemeClr>
        </a:buClr>
        <a:buFont typeface="Arial"/>
        <a:buChar char="«"/>
        <a:defRPr sz="1600" kern="1200">
          <a:solidFill>
            <a:schemeClr val="accent1">
              <a:lumMod val="50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칼빈의 제네바 사역 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정치적 갈등과 개혁교회의 건립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칼빈의 성찬론 이해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475656" y="1988840"/>
            <a:ext cx="6096000" cy="3816424"/>
            <a:chOff x="1475656" y="1988840"/>
            <a:chExt cx="6096000" cy="3816424"/>
          </a:xfrm>
        </p:grpSpPr>
        <p:sp>
          <p:nvSpPr>
            <p:cNvPr id="8" name="타원 1"/>
            <p:cNvSpPr/>
            <p:nvPr/>
          </p:nvSpPr>
          <p:spPr>
            <a:xfrm>
              <a:off x="1476681" y="3217651"/>
              <a:ext cx="1358800" cy="135880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6830" tIns="36830" rIns="36830" bIns="36830" anchor="ctr" anchorCtr="0">
              <a:noAutofit/>
            </a:bodyPr>
            <a:lstStyle/>
            <a:p>
              <a:pPr lvl="0" algn="ctr" defTabSz="1289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900"/>
                <a:t>루터</a:t>
              </a:r>
            </a:p>
          </p:txBody>
        </p:sp>
        <p:sp>
          <p:nvSpPr>
            <p:cNvPr id="3" name="덧셈 기호 2"/>
            <p:cNvSpPr/>
            <p:nvPr/>
          </p:nvSpPr>
          <p:spPr>
            <a:xfrm>
              <a:off x="2945816" y="3502999"/>
              <a:ext cx="788104" cy="788104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3844255" y="3217651"/>
              <a:ext cx="1358800" cy="135880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6830" tIns="36830" rIns="36830" bIns="36830" anchor="ctr" anchorCtr="0">
              <a:noAutofit/>
            </a:bodyPr>
            <a:lstStyle/>
            <a:p>
              <a:pPr lvl="0" algn="ctr" defTabSz="1289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900"/>
                <a:t>츠빙글리</a:t>
              </a:r>
            </a:p>
          </p:txBody>
        </p:sp>
        <p:sp>
          <p:nvSpPr>
            <p:cNvPr id="5" name="등호 4"/>
            <p:cNvSpPr/>
            <p:nvPr/>
          </p:nvSpPr>
          <p:spPr>
            <a:xfrm>
              <a:off x="5313391" y="3502999"/>
              <a:ext cx="788104" cy="788104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6211830" y="3217651"/>
              <a:ext cx="1358800" cy="135880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6830" tIns="36830" rIns="36830" bIns="36830" anchor="ctr" anchorCtr="0">
              <a:noAutofit/>
            </a:bodyPr>
            <a:lstStyle/>
            <a:p>
              <a:pPr lvl="0" algn="ctr" defTabSz="1289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900"/>
                <a:t>칼빈</a:t>
              </a:r>
            </a:p>
          </p:txBody>
        </p:sp>
      </p:grpSp>
      <p:sp>
        <p:nvSpPr>
          <p:cNvPr id="10" name="설명선 1 9"/>
          <p:cNvSpPr/>
          <p:nvPr/>
        </p:nvSpPr>
        <p:spPr>
          <a:xfrm>
            <a:off x="5004048" y="5229200"/>
            <a:ext cx="3240360" cy="1008112"/>
          </a:xfrm>
          <a:prstGeom prst="borderCallout1">
            <a:avLst>
              <a:gd name="adj1" fmla="val 47453"/>
              <a:gd name="adj2" fmla="val -1293"/>
              <a:gd name="adj3" fmla="val -61716"/>
              <a:gd name="adj4" fmla="val -8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영적 근거 </a:t>
            </a:r>
            <a:r>
              <a:rPr lang="en-US" altLang="ko-KR"/>
              <a:t>– </a:t>
            </a:r>
            <a:r>
              <a:rPr lang="ko-KR" altLang="en-US"/>
              <a:t>신명기 </a:t>
            </a:r>
            <a:r>
              <a:rPr lang="en-US" altLang="ko-KR"/>
              <a:t>32</a:t>
            </a:r>
            <a:r>
              <a:rPr lang="ko-KR" altLang="en-US"/>
              <a:t>장과 요한복음 </a:t>
            </a:r>
            <a:r>
              <a:rPr lang="en-US" altLang="ko-KR"/>
              <a:t>6</a:t>
            </a:r>
            <a:r>
              <a:rPr lang="ko-KR" altLang="en-US"/>
              <a:t>장  </a:t>
            </a: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683568" y="1340768"/>
            <a:ext cx="3600400" cy="1132692"/>
          </a:xfrm>
          <a:prstGeom prst="wedgeRoundRectCallout">
            <a:avLst>
              <a:gd name="adj1" fmla="val -11738"/>
              <a:gd name="adj2" fmla="val 106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화해론적 </a:t>
            </a:r>
            <a:r>
              <a:rPr lang="en-US" altLang="ko-KR"/>
              <a:t>– </a:t>
            </a:r>
            <a:r>
              <a:rPr lang="ko-KR" altLang="en-US"/>
              <a:t>성례전의 힘은 여러분을 이하여 내어 주시고 흘리신 것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2564904"/>
            <a:ext cx="3698338" cy="1309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8000"/>
              <a:t>1555</a:t>
            </a:r>
            <a:r>
              <a:rPr lang="ko-KR" altLang="en-US" sz="8000"/>
              <a:t>년 </a:t>
            </a:r>
          </a:p>
        </p:txBody>
      </p:sp>
      <p:sp>
        <p:nvSpPr>
          <p:cNvPr id="6" name="구름 모양 설명선 5"/>
          <p:cNvSpPr/>
          <p:nvPr/>
        </p:nvSpPr>
        <p:spPr>
          <a:xfrm>
            <a:off x="2339752" y="548680"/>
            <a:ext cx="2858616" cy="1044696"/>
          </a:xfrm>
          <a:prstGeom prst="cloudCallout">
            <a:avLst>
              <a:gd name="adj1" fmla="val -8737"/>
              <a:gd name="adj2" fmla="val 160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 프랑스 피난민시민권 부여 </a:t>
            </a:r>
          </a:p>
        </p:txBody>
      </p:sp>
      <p:sp>
        <p:nvSpPr>
          <p:cNvPr id="7" name="구름 모양 설명선 6"/>
          <p:cNvSpPr/>
          <p:nvPr/>
        </p:nvSpPr>
        <p:spPr>
          <a:xfrm>
            <a:off x="4860032" y="4974213"/>
            <a:ext cx="2858616" cy="1044696"/>
          </a:xfrm>
          <a:prstGeom prst="cloudCallout">
            <a:avLst>
              <a:gd name="adj1" fmla="val -17461"/>
              <a:gd name="adj2" fmla="val -151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평의회 프랑스 의원 선출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6246393" y="-476391"/>
            <a:ext cx="14933192" cy="7978462"/>
            <a:chOff x="-6246393" y="-476391"/>
            <a:chExt cx="14933192" cy="7978462"/>
          </a:xfrm>
        </p:grpSpPr>
        <p:sp>
          <p:nvSpPr>
            <p:cNvPr id="2" name="막힌 원호 1"/>
            <p:cNvSpPr/>
            <p:nvPr/>
          </p:nvSpPr>
          <p:spPr>
            <a:xfrm>
              <a:off x="-6246393" y="-476391"/>
              <a:ext cx="7978462" cy="7978462"/>
            </a:xfrm>
            <a:prstGeom prst="blockArc">
              <a:avLst>
                <a:gd name="adj1" fmla="val 18900000"/>
                <a:gd name="adj2" fmla="val 2700000"/>
                <a:gd name="adj3" fmla="val 271"/>
              </a:avLst>
            </a:prstGeom>
            <a:noFill/>
            <a:ln w="264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208910" y="2228952"/>
              <a:ext cx="7477889" cy="912012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23910" tIns="45720" rIns="45720" bIns="4572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기독교강요 최종판 </a:t>
              </a:r>
              <a:r>
                <a:rPr lang="en-US" altLang="ko-KR" sz="1800"/>
                <a:t>(1559) – </a:t>
              </a:r>
              <a:r>
                <a:rPr lang="ko-KR" altLang="en-US" sz="1800"/>
                <a:t>불어판 </a:t>
              </a:r>
              <a:r>
                <a:rPr lang="en-US" altLang="ko-KR" sz="1800"/>
                <a:t>(1560)</a:t>
              </a:r>
              <a:endParaRPr lang="ko-KR" altLang="en-US" sz="1800"/>
            </a:p>
          </p:txBody>
        </p:sp>
        <p:sp>
          <p:nvSpPr>
            <p:cNvPr id="4" name="타원 3"/>
            <p:cNvSpPr/>
            <p:nvPr/>
          </p:nvSpPr>
          <p:spPr>
            <a:xfrm>
              <a:off x="827590" y="2060845"/>
              <a:ext cx="1140015" cy="114001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731788" y="3645027"/>
              <a:ext cx="6955011" cy="91201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23910" tIns="45720" rIns="45720" bIns="45720" anchor="ctr" anchorCtr="0">
              <a:noAutofit/>
            </a:bodyPr>
            <a:lstStyle/>
            <a:p>
              <a:pPr marL="0" lvl="0" indent="0" algn="l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ko-KR" sz="1800"/>
            </a:p>
            <a:p>
              <a:pPr marL="0" lvl="0" indent="0" algn="l" defTabSz="91440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800"/>
                <a:t>제네바 아카데미 </a:t>
              </a:r>
              <a:r>
                <a:rPr lang="en-US" altLang="ko-KR" sz="1800"/>
                <a:t>(1559)</a:t>
              </a:r>
            </a:p>
            <a:p>
              <a:pPr lvl="0" algn="l" defTabSz="2133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800"/>
            </a:p>
          </p:txBody>
        </p:sp>
        <p:sp>
          <p:nvSpPr>
            <p:cNvPr id="6" name="타원 5"/>
            <p:cNvSpPr/>
            <p:nvPr/>
          </p:nvSpPr>
          <p:spPr>
            <a:xfrm>
              <a:off x="1043610" y="3501013"/>
              <a:ext cx="1140015" cy="114001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19684" y="5085186"/>
              <a:ext cx="6955011" cy="91201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23910" tIns="45720" rIns="45720" bIns="4572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개신교 신앙의 수호자로서의 칼빈의 역할 </a:t>
              </a:r>
            </a:p>
          </p:txBody>
        </p:sp>
        <p:sp>
          <p:nvSpPr>
            <p:cNvPr id="8" name="타원 7"/>
            <p:cNvSpPr/>
            <p:nvPr/>
          </p:nvSpPr>
          <p:spPr>
            <a:xfrm>
              <a:off x="683570" y="4941170"/>
              <a:ext cx="1140015" cy="114001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08910" y="836711"/>
              <a:ext cx="7477889" cy="91201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23910" tIns="45720" rIns="45720" bIns="4572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베른과의 영원한 언약 관계 </a:t>
              </a:r>
              <a:r>
                <a:rPr lang="en-US" altLang="ko-KR" sz="1800"/>
                <a:t>(1558)</a:t>
              </a:r>
              <a:r>
                <a:rPr lang="ko-KR" altLang="en-US" sz="1800"/>
                <a:t>  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467539" y="692693"/>
              <a:ext cx="1140015" cy="1140015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제네바 교회 개혁 1546-1550</a:t>
            </a:r>
          </a:p>
        </p:txBody>
      </p:sp>
      <p:grpSp>
        <p:nvGrpSpPr>
          <p:cNvPr id="2" name="그룹 42"/>
          <p:cNvGrpSpPr/>
          <p:nvPr/>
        </p:nvGrpSpPr>
        <p:grpSpPr>
          <a:xfrm>
            <a:off x="2341722" y="1500174"/>
            <a:ext cx="320502" cy="192312"/>
            <a:chOff x="2341722" y="1500174"/>
            <a:chExt cx="320502" cy="192312"/>
          </a:xfrm>
        </p:grpSpPr>
        <p:cxnSp>
          <p:nvCxnSpPr>
            <p:cNvPr id="29" name="직선 연결선 28"/>
            <p:cNvCxnSpPr/>
            <p:nvPr/>
          </p:nvCxnSpPr>
          <p:spPr>
            <a:xfrm rot="16200000" flipH="1">
              <a:off x="2519348" y="1501762"/>
              <a:ext cx="142876" cy="14287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직각 삼각형 5"/>
            <p:cNvSpPr/>
            <p:nvPr/>
          </p:nvSpPr>
          <p:spPr>
            <a:xfrm rot="16200000" flipH="1">
              <a:off x="2341722" y="1500174"/>
              <a:ext cx="192312" cy="19231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104775" y="2625371"/>
            <a:ext cx="8934450" cy="1588"/>
          </a:xfrm>
          <a:prstGeom prst="line">
            <a:avLst/>
          </a:prstGeom>
          <a:ln w="12700">
            <a:gradFill>
              <a:gsLst>
                <a:gs pos="0">
                  <a:schemeClr val="accent3">
                    <a:lumMod val="25000"/>
                    <a:alpha val="0"/>
                  </a:schemeClr>
                </a:gs>
                <a:gs pos="20000">
                  <a:schemeClr val="accent3">
                    <a:lumMod val="10000"/>
                  </a:schemeClr>
                </a:gs>
                <a:gs pos="50000">
                  <a:schemeClr val="accent3">
                    <a:lumMod val="25000"/>
                  </a:schemeClr>
                </a:gs>
                <a:gs pos="80000">
                  <a:schemeClr val="accent3">
                    <a:lumMod val="25000"/>
                  </a:schemeClr>
                </a:gs>
                <a:gs pos="100000">
                  <a:schemeClr val="accent3">
                    <a:lumMod val="2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4775" y="3946973"/>
            <a:ext cx="8934450" cy="1588"/>
          </a:xfrm>
          <a:prstGeom prst="line">
            <a:avLst/>
          </a:prstGeom>
          <a:ln w="12700">
            <a:gradFill>
              <a:gsLst>
                <a:gs pos="0">
                  <a:schemeClr val="accent3">
                    <a:lumMod val="25000"/>
                    <a:alpha val="0"/>
                  </a:schemeClr>
                </a:gs>
                <a:gs pos="20000">
                  <a:schemeClr val="accent3">
                    <a:lumMod val="10000"/>
                  </a:schemeClr>
                </a:gs>
                <a:gs pos="50000">
                  <a:schemeClr val="accent3">
                    <a:lumMod val="25000"/>
                  </a:schemeClr>
                </a:gs>
                <a:gs pos="80000">
                  <a:schemeClr val="accent3">
                    <a:lumMod val="25000"/>
                  </a:schemeClr>
                </a:gs>
                <a:gs pos="100000">
                  <a:schemeClr val="accent3">
                    <a:lumMod val="2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57158" y="5286388"/>
            <a:ext cx="8358246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99" tIns="89999" rIns="89999" bIns="89999" anchor="t"/>
          <a:lstStyle/>
          <a:p>
            <a:pPr marL="180975" indent="-180975">
              <a:buFont typeface="Wingdings"/>
              <a:buNone/>
            </a:pPr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1760" y="1640205"/>
            <a:ext cx="5564506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>
                <a:solidFill>
                  <a:schemeClr val="accent3">
                    <a:lumMod val="50000"/>
                  </a:schemeClr>
                </a:solidFill>
              </a:rPr>
              <a:t>&lt;교회법&gt; : 출교 문제에 강력한 우선권 주장 </a:t>
            </a:r>
          </a:p>
          <a:p>
            <a:pPr lvl="0"/>
            <a:r>
              <a:rPr lang="ko-KR" altLang="en-US" sz="2000">
                <a:solidFill>
                  <a:schemeClr val="accent3">
                    <a:lumMod val="50000"/>
                  </a:schemeClr>
                </a:solidFill>
              </a:rPr>
              <a:t>- 시의회의 결정: 교회의 출교 경고권 </a:t>
            </a:r>
          </a:p>
        </p:txBody>
      </p:sp>
      <p:sp>
        <p:nvSpPr>
          <p:cNvPr id="34" name="한쪽 모서리가 잘린 사각형 33"/>
          <p:cNvSpPr/>
          <p:nvPr/>
        </p:nvSpPr>
        <p:spPr>
          <a:xfrm>
            <a:off x="500034" y="1500174"/>
            <a:ext cx="2034000" cy="954000"/>
          </a:xfrm>
          <a:prstGeom prst="snip1Rect">
            <a:avLst>
              <a:gd name="adj" fmla="val 21992"/>
            </a:avLst>
          </a:prstGeom>
          <a:gradFill flip="none" rotWithShape="1">
            <a:gsLst>
              <a:gs pos="0">
                <a:schemeClr val="accent3"/>
              </a:gs>
              <a:gs pos="90000">
                <a:schemeClr val="accent3"/>
              </a:gs>
              <a:gs pos="100000">
                <a:schemeClr val="accent3">
                  <a:lumMod val="9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 anchorCtr="0"/>
          <a:lstStyle/>
          <a:p>
            <a:pPr lvl="0"/>
            <a:r>
              <a:rPr lang="ko-KR" altLang="en-US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콘시스토리움</a:t>
            </a:r>
          </a:p>
          <a:p>
            <a:pPr marL="53975" lvl="1"/>
            <a:endParaRPr lang="ko-KR" altLang="en-US" sz="16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그룹 43"/>
          <p:cNvGrpSpPr/>
          <p:nvPr/>
        </p:nvGrpSpPr>
        <p:grpSpPr>
          <a:xfrm>
            <a:off x="2341722" y="2857496"/>
            <a:ext cx="320502" cy="192312"/>
            <a:chOff x="2341722" y="2857496"/>
            <a:chExt cx="320502" cy="192312"/>
          </a:xfrm>
        </p:grpSpPr>
        <p:cxnSp>
          <p:nvCxnSpPr>
            <p:cNvPr id="35" name="직선 연결선 34"/>
            <p:cNvCxnSpPr/>
            <p:nvPr/>
          </p:nvCxnSpPr>
          <p:spPr>
            <a:xfrm rot="16200000" flipH="1">
              <a:off x="2519348" y="2859084"/>
              <a:ext cx="142876" cy="14287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각 삼각형 35"/>
            <p:cNvSpPr/>
            <p:nvPr/>
          </p:nvSpPr>
          <p:spPr>
            <a:xfrm rot="16200000" flipH="1">
              <a:off x="2341722" y="2857496"/>
              <a:ext cx="192312" cy="19231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51760" y="2992755"/>
            <a:ext cx="5564506" cy="44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300">
                <a:solidFill>
                  <a:schemeClr val="accent3">
                    <a:lumMod val="50000"/>
                  </a:schemeClr>
                </a:solidFill>
              </a:rPr>
              <a:t>목적: 미신과 잠재적 가톨릭 사상 제거</a:t>
            </a:r>
            <a:r>
              <a:rPr lang="ko-KR" altLang="en-US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8" name="한쪽 모서리가 잘린 사각형 37"/>
          <p:cNvSpPr/>
          <p:nvPr/>
        </p:nvSpPr>
        <p:spPr>
          <a:xfrm>
            <a:off x="500034" y="2857496"/>
            <a:ext cx="2034000" cy="954000"/>
          </a:xfrm>
          <a:prstGeom prst="snip1Rect">
            <a:avLst>
              <a:gd name="adj" fmla="val 21992"/>
            </a:avLst>
          </a:prstGeom>
          <a:gradFill flip="none" rotWithShape="1">
            <a:gsLst>
              <a:gs pos="0">
                <a:schemeClr val="accent3"/>
              </a:gs>
              <a:gs pos="90000">
                <a:schemeClr val="accent3"/>
              </a:gs>
              <a:gs pos="100000">
                <a:schemeClr val="accent3">
                  <a:lumMod val="9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 anchorCtr="0"/>
          <a:lstStyle/>
          <a:p>
            <a:pPr lvl="0"/>
            <a:r>
              <a:rPr lang="ko-KR" altLang="en-US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세례명 제도 </a:t>
            </a:r>
          </a:p>
        </p:txBody>
      </p:sp>
      <p:grpSp>
        <p:nvGrpSpPr>
          <p:cNvPr id="5" name="그룹 44"/>
          <p:cNvGrpSpPr/>
          <p:nvPr/>
        </p:nvGrpSpPr>
        <p:grpSpPr>
          <a:xfrm>
            <a:off x="2341722" y="4143380"/>
            <a:ext cx="320502" cy="192312"/>
            <a:chOff x="2341722" y="4143380"/>
            <a:chExt cx="320502" cy="192312"/>
          </a:xfrm>
        </p:grpSpPr>
        <p:cxnSp>
          <p:nvCxnSpPr>
            <p:cNvPr id="39" name="직선 연결선 38"/>
            <p:cNvCxnSpPr/>
            <p:nvPr/>
          </p:nvCxnSpPr>
          <p:spPr>
            <a:xfrm rot="16200000" flipH="1">
              <a:off x="2519348" y="4144968"/>
              <a:ext cx="142876" cy="14287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각 삼각형 39"/>
            <p:cNvSpPr/>
            <p:nvPr/>
          </p:nvSpPr>
          <p:spPr>
            <a:xfrm rot="16200000" flipH="1">
              <a:off x="2341722" y="4143380"/>
              <a:ext cx="192312" cy="19231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651760" y="4278630"/>
            <a:ext cx="5564506" cy="64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>
                <a:solidFill>
                  <a:schemeClr val="accent3">
                    <a:lumMod val="50000"/>
                  </a:schemeClr>
                </a:solidFill>
              </a:rPr>
              <a:t>1. 사회 정치적, 민족적 갈등 구조 유발 </a:t>
            </a:r>
          </a:p>
          <a:p>
            <a:pPr lvl="0"/>
            <a:r>
              <a:rPr lang="ko-KR" altLang="en-US">
                <a:solidFill>
                  <a:schemeClr val="accent3">
                    <a:lumMod val="50000"/>
                  </a:schemeClr>
                </a:solidFill>
              </a:rPr>
              <a:t>2. 실천신학자로서의 칼빈의 모습 제공 </a:t>
            </a:r>
          </a:p>
        </p:txBody>
      </p:sp>
      <p:sp>
        <p:nvSpPr>
          <p:cNvPr id="42" name="한쪽 모서리가 잘린 사각형 41"/>
          <p:cNvSpPr/>
          <p:nvPr/>
        </p:nvSpPr>
        <p:spPr>
          <a:xfrm>
            <a:off x="500034" y="4143380"/>
            <a:ext cx="2034000" cy="954000"/>
          </a:xfrm>
          <a:prstGeom prst="snip1Rect">
            <a:avLst>
              <a:gd name="adj" fmla="val 21992"/>
            </a:avLst>
          </a:prstGeom>
          <a:gradFill flip="none" rotWithShape="1">
            <a:gsLst>
              <a:gs pos="0">
                <a:schemeClr val="accent3"/>
              </a:gs>
              <a:gs pos="90000">
                <a:schemeClr val="accent3"/>
              </a:gs>
              <a:gs pos="100000">
                <a:schemeClr val="accent3">
                  <a:lumMod val="9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t" anchorCtr="0"/>
          <a:lstStyle/>
          <a:p>
            <a:pPr lvl="0"/>
            <a:r>
              <a:rPr lang="ko-KR" altLang="en-US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대부모 제도</a:t>
            </a:r>
          </a:p>
          <a:p>
            <a:pPr marL="53975" lvl="1"/>
            <a:endParaRPr lang="ko-KR" altLang="en-US" sz="16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칼빈의 논쟁 </a:t>
            </a:r>
            <a:r>
              <a:rPr lang="en-US" altLang="ko-KR"/>
              <a:t>1 – </a:t>
            </a:r>
            <a:r>
              <a:rPr lang="ko-KR" altLang="en-US"/>
              <a:t>자유파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57200" y="1600200"/>
            <a:ext cx="8229600" cy="4876800"/>
            <a:chOff x="457200" y="1600200"/>
            <a:chExt cx="8229600" cy="4876800"/>
          </a:xfrm>
        </p:grpSpPr>
        <p:sp>
          <p:nvSpPr>
            <p:cNvPr id="9" name="오른쪽 화살표 1"/>
            <p:cNvSpPr/>
            <p:nvPr/>
          </p:nvSpPr>
          <p:spPr>
            <a:xfrm>
              <a:off x="457200" y="2039437"/>
              <a:ext cx="8229600" cy="11985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80010" tIns="80010" rIns="254000" bIns="190269" anchor="ctr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/>
                <a:t>1546</a:t>
              </a:r>
              <a:r>
                <a:rPr lang="ko-KR" altLang="en-US" sz="2100"/>
                <a:t>년 </a:t>
              </a:r>
              <a:r>
                <a:rPr lang="en-US" altLang="ko-KR" sz="2100"/>
                <a:t>3</a:t>
              </a:r>
              <a:r>
                <a:rPr lang="ko-KR" altLang="en-US" sz="2100"/>
                <a:t>월 </a:t>
              </a:r>
              <a:r>
                <a:rPr lang="en-US" altLang="ko-KR" sz="2100"/>
                <a:t>21</a:t>
              </a:r>
              <a:r>
                <a:rPr lang="ko-KR" altLang="en-US" sz="2100"/>
                <a:t>일 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57200" y="2963687"/>
              <a:ext cx="2534716" cy="2308835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80010" tIns="80010" rIns="80010" bIns="80010" anchor="t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약혼식에서 페린과 그의 아내가 춤을 추는 사건</a:t>
              </a:r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2100"/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페린이 총사령관직에 오름  </a:t>
              </a:r>
            </a:p>
          </p:txBody>
        </p:sp>
        <p:sp>
          <p:nvSpPr>
            <p:cNvPr id="4" name="오른쪽 화살표 3"/>
            <p:cNvSpPr/>
            <p:nvPr/>
          </p:nvSpPr>
          <p:spPr>
            <a:xfrm>
              <a:off x="2991916" y="2438952"/>
              <a:ext cx="5694883" cy="11985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80010" tIns="80010" rIns="254000" bIns="190269" anchor="ctr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/>
                <a:t>1547</a:t>
              </a:r>
              <a:r>
                <a:rPr lang="ko-KR" altLang="en-US" sz="2100"/>
                <a:t>년 </a:t>
              </a:r>
            </a:p>
          </p:txBody>
        </p:sp>
        <p:sp>
          <p:nvSpPr>
            <p:cNvPr id="10" name="직사각형 4"/>
            <p:cNvSpPr/>
            <p:nvPr/>
          </p:nvSpPr>
          <p:spPr>
            <a:xfrm>
              <a:off x="2991916" y="3363201"/>
              <a:ext cx="2534716" cy="2308835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80010" tIns="80010" rIns="80010" bIns="80010" anchor="t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페린의 장인이 십계명 </a:t>
              </a:r>
              <a:r>
                <a:rPr lang="en-US" altLang="ko-KR" sz="2100"/>
                <a:t>7</a:t>
              </a:r>
              <a:r>
                <a:rPr lang="ko-KR" altLang="en-US" sz="2100"/>
                <a:t>째 계명을 어겨 고소 당한 사건</a:t>
              </a:r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2100"/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제네바의 화승총 부대를 위한 축제 요청  </a:t>
              </a:r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5526633" y="2838466"/>
              <a:ext cx="3160166" cy="11985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80010" tIns="80010" rIns="254000" bIns="190269" anchor="ctr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/>
                <a:t>1549</a:t>
              </a:r>
              <a:r>
                <a:rPr lang="ko-KR" altLang="en-US" sz="2100"/>
                <a:t>년 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526633" y="3762716"/>
              <a:ext cx="2534716" cy="2275045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80010" tIns="80010" rIns="80010" bIns="80010" anchor="t" anchorCtr="0">
              <a:noAutofit/>
            </a:bodyPr>
            <a:lstStyle/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제일평의원 선출 </a:t>
              </a:r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2100"/>
            </a:p>
            <a:p>
              <a:pPr lvl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프랑스 출신 공민권을 박탈 시도 </a:t>
              </a:r>
              <a:endParaRPr lang="en-US" altLang="ko-KR" sz="2100"/>
            </a:p>
          </p:txBody>
        </p:sp>
      </p:grpSp>
      <p:sp>
        <p:nvSpPr>
          <p:cNvPr id="5" name="타원형 설명선 4"/>
          <p:cNvSpPr/>
          <p:nvPr/>
        </p:nvSpPr>
        <p:spPr>
          <a:xfrm>
            <a:off x="2555776" y="620688"/>
            <a:ext cx="5616624" cy="1548752"/>
          </a:xfrm>
          <a:prstGeom prst="wedgeEllipseCallout">
            <a:avLst>
              <a:gd name="adj1" fmla="val -38170"/>
              <a:gd name="adj2" fmla="val 63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AutoNum type="arabicPeriod"/>
            </a:pPr>
            <a:r>
              <a:rPr lang="ko-KR" altLang="en-US"/>
              <a:t>프랑스 이민자급증 </a:t>
            </a:r>
            <a:r>
              <a:rPr lang="en-US" altLang="ko-KR"/>
              <a:t>– 1540~60: 21,000</a:t>
            </a:r>
            <a:r>
              <a:rPr lang="ko-KR" altLang="en-US"/>
              <a:t>명 두 배 급증 </a:t>
            </a:r>
          </a:p>
          <a:p>
            <a:pPr marL="342900" indent="-342900" algn="ctr">
              <a:buAutoNum type="arabicPeriod"/>
            </a:pPr>
            <a:r>
              <a:rPr lang="ko-KR" altLang="en-US"/>
              <a:t>슈말칼덴 동맹 </a:t>
            </a:r>
            <a:r>
              <a:rPr lang="en-US" altLang="ko-KR"/>
              <a:t>(1546) – </a:t>
            </a:r>
            <a:r>
              <a:rPr lang="ko-KR" altLang="en-US"/>
              <a:t>스트라스부르크 함락 위기  </a:t>
            </a:r>
          </a:p>
          <a:p>
            <a:pPr marL="342900" indent="-342900" algn="ctr">
              <a:buAutoNum type="arabicPeriod"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피에르 아모의 사건 </a:t>
            </a:r>
          </a:p>
        </p:txBody>
      </p:sp>
      <p:cxnSp>
        <p:nvCxnSpPr>
          <p:cNvPr id="43" name="직선 연결선 42"/>
          <p:cNvCxnSpPr/>
          <p:nvPr/>
        </p:nvCxnSpPr>
        <p:spPr>
          <a:xfrm rot="10800000" flipV="1">
            <a:off x="32" y="3857628"/>
            <a:ext cx="9144000" cy="794"/>
          </a:xfrm>
          <a:prstGeom prst="line">
            <a:avLst/>
          </a:prstGeom>
          <a:ln>
            <a:gradFill>
              <a:gsLst>
                <a:gs pos="0">
                  <a:schemeClr val="accent3">
                    <a:alpha val="0"/>
                  </a:schemeClr>
                </a:gs>
                <a:gs pos="2000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1010986" y="2142364"/>
            <a:ext cx="2928958" cy="1071570"/>
            <a:chOff x="1010986" y="2162577"/>
            <a:chExt cx="2928958" cy="1071570"/>
          </a:xfrm>
        </p:grpSpPr>
        <p:grpSp>
          <p:nvGrpSpPr>
            <p:cNvPr id="2" name="그룹 27"/>
            <p:cNvGrpSpPr/>
            <p:nvPr/>
          </p:nvGrpSpPr>
          <p:grpSpPr>
            <a:xfrm>
              <a:off x="1010986" y="2162577"/>
              <a:ext cx="2928958" cy="1071570"/>
              <a:chOff x="1000100" y="2305453"/>
              <a:chExt cx="2928958" cy="1071570"/>
            </a:xfrm>
          </p:grpSpPr>
          <p:sp>
            <p:nvSpPr>
              <p:cNvPr id="105" name="직사각형 104"/>
              <p:cNvSpPr/>
              <p:nvPr/>
            </p:nvSpPr>
            <p:spPr>
              <a:xfrm>
                <a:off x="1428728" y="2305453"/>
                <a:ext cx="2500330" cy="107157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1000100" y="2305453"/>
                <a:ext cx="428628" cy="107157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4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직사각형 111"/>
            <p:cNvSpPr/>
            <p:nvPr/>
          </p:nvSpPr>
          <p:spPr>
            <a:xfrm>
              <a:off x="1549552" y="2254009"/>
              <a:ext cx="2301813" cy="90403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182563" indent="-182563">
                <a:buFont typeface="Wingdings"/>
                <a:buNone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1546년 1월 26일 </a:t>
              </a:r>
            </a:p>
            <a:p>
              <a:pPr marL="182563" indent="-182563">
                <a:buFont typeface="Wingdings"/>
                <a:buNone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친구들과의</a:t>
              </a:r>
            </a:p>
            <a:p>
              <a:pPr marL="182563" indent="-182563">
                <a:buFont typeface="Wingdings"/>
                <a:buNone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        저녁 식사 </a:t>
              </a:r>
            </a:p>
          </p:txBody>
        </p:sp>
      </p:grpSp>
      <p:sp>
        <p:nvSpPr>
          <p:cNvPr id="117" name="사다리꼴 116"/>
          <p:cNvSpPr/>
          <p:nvPr/>
        </p:nvSpPr>
        <p:spPr>
          <a:xfrm rot="16200000">
            <a:off x="3762209" y="2032841"/>
            <a:ext cx="1638000" cy="1290617"/>
          </a:xfrm>
          <a:prstGeom prst="trapezoid">
            <a:avLst>
              <a:gd name="adj" fmla="val 22638"/>
            </a:avLst>
          </a:prstGeom>
          <a:gradFill flip="none" rotWithShape="1">
            <a:gsLst>
              <a:gs pos="0">
                <a:schemeClr val="accent3">
                  <a:lumMod val="90000"/>
                  <a:alpha val="41000"/>
                </a:schemeClr>
              </a:gs>
              <a:gs pos="38000">
                <a:schemeClr val="accent1">
                  <a:alpha val="5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784860" y="1287780"/>
            <a:ext cx="7555229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Bef>
                <a:spcPct val="5000"/>
              </a:spcBef>
              <a:buFont typeface="Wingdings"/>
              <a:buChar char="§"/>
            </a:pPr>
            <a:endParaRPr lang="ko-KR" alt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230182" y="4632603"/>
            <a:ext cx="3143272" cy="1623060"/>
            <a:chOff x="5230182" y="4633036"/>
            <a:chExt cx="3143272" cy="1623060"/>
          </a:xfrm>
        </p:grpSpPr>
        <p:grpSp>
          <p:nvGrpSpPr>
            <p:cNvPr id="6" name="그룹 25"/>
            <p:cNvGrpSpPr/>
            <p:nvPr/>
          </p:nvGrpSpPr>
          <p:grpSpPr>
            <a:xfrm>
              <a:off x="5230182" y="4633036"/>
              <a:ext cx="3143272" cy="1623060"/>
              <a:chOff x="5214942" y="4775912"/>
              <a:chExt cx="3143272" cy="1623060"/>
            </a:xfrm>
          </p:grpSpPr>
          <p:sp>
            <p:nvSpPr>
              <p:cNvPr id="121" name="직사각형 120"/>
              <p:cNvSpPr/>
              <p:nvPr/>
            </p:nvSpPr>
            <p:spPr>
              <a:xfrm>
                <a:off x="5643570" y="4775912"/>
                <a:ext cx="2714644" cy="1623060"/>
              </a:xfrm>
              <a:prstGeom prst="rect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5214942" y="4775912"/>
                <a:ext cx="428628" cy="162306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직사각형 124"/>
            <p:cNvSpPr/>
            <p:nvPr/>
          </p:nvSpPr>
          <p:spPr>
            <a:xfrm>
              <a:off x="5748679" y="4714884"/>
              <a:ext cx="2538673" cy="147666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182563" indent="-182563">
                <a:buFont typeface="Wingdings"/>
                <a:buChar char="§"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신중한 결정 </a:t>
              </a:r>
            </a:p>
            <a:p>
              <a:pPr marL="182563" indent="-182563">
                <a:buFont typeface="Wingdings"/>
                <a:buChar char="§"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칼빈 반대 - 제네바의 지도권 층의 반감 증가 </a:t>
              </a:r>
            </a:p>
            <a:p>
              <a:pPr marL="182563" indent="-182563">
                <a:buFont typeface="Wingdings"/>
                <a:buChar char="§"/>
              </a:pPr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6" name="사다리꼴 125"/>
          <p:cNvSpPr/>
          <p:nvPr/>
        </p:nvSpPr>
        <p:spPr>
          <a:xfrm rot="16200000">
            <a:off x="3769409" y="4798825"/>
            <a:ext cx="1623600" cy="1290617"/>
          </a:xfrm>
          <a:prstGeom prst="trapezoid">
            <a:avLst>
              <a:gd name="adj" fmla="val 20951"/>
            </a:avLst>
          </a:prstGeom>
          <a:gradFill flip="none" rotWithShape="1">
            <a:gsLst>
              <a:gs pos="0">
                <a:schemeClr val="accent3">
                  <a:lumMod val="90000"/>
                  <a:alpha val="41000"/>
                </a:schemeClr>
              </a:gs>
              <a:gs pos="38000">
                <a:schemeClr val="accent1">
                  <a:alpha val="5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7" name="TextBox 126"/>
          <p:cNvSpPr txBox="1"/>
          <p:nvPr/>
        </p:nvSpPr>
        <p:spPr>
          <a:xfrm>
            <a:off x="784860" y="4040505"/>
            <a:ext cx="7555229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Bef>
                <a:spcPct val="5000"/>
              </a:spcBef>
              <a:buFont typeface="Wingdings"/>
              <a:buChar char="§"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</a:rPr>
              <a:t>칼빈에 대한 반감, 증대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94410" y="2287905"/>
            <a:ext cx="468629" cy="36766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lvl="0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001366" y="4906800"/>
            <a:ext cx="2938578" cy="1080000"/>
            <a:chOff x="1001366" y="4912538"/>
            <a:chExt cx="2938578" cy="1080000"/>
          </a:xfrm>
        </p:grpSpPr>
        <p:grpSp>
          <p:nvGrpSpPr>
            <p:cNvPr id="5" name="그룹 26"/>
            <p:cNvGrpSpPr/>
            <p:nvPr/>
          </p:nvGrpSpPr>
          <p:grpSpPr>
            <a:xfrm>
              <a:off x="1010986" y="4912538"/>
              <a:ext cx="2928958" cy="1080000"/>
              <a:chOff x="1000100" y="5055414"/>
              <a:chExt cx="2928958" cy="1080000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1428728" y="5055414"/>
                <a:ext cx="2500330" cy="108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1000100" y="5062614"/>
                <a:ext cx="428628" cy="107157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4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4" name="직사각형 123"/>
            <p:cNvSpPr/>
            <p:nvPr/>
          </p:nvSpPr>
          <p:spPr>
            <a:xfrm>
              <a:off x="1549552" y="5011170"/>
              <a:ext cx="2301813" cy="90403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182563" indent="-182563">
                <a:buFont typeface="Wingdings"/>
                <a:buChar char="§"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1546년 3월 4일 </a:t>
              </a:r>
            </a:p>
            <a:p>
              <a:pPr marL="182563" indent="-182563">
                <a:buFont typeface="Wingdings"/>
                <a:buChar char="§"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공식적 사면의식 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84885" y="5036843"/>
              <a:ext cx="478154" cy="548640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lvl="0"/>
              <a:r>
                <a:rPr lang="ko-KR" altLang="en-US">
                  <a:solidFill>
                    <a:schemeClr val="tx2"/>
                  </a:solidFill>
                </a:rPr>
                <a:t>내용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203110" y="1859149"/>
            <a:ext cx="3170344" cy="1638000"/>
            <a:chOff x="5203110" y="1875875"/>
            <a:chExt cx="3170344" cy="1638000"/>
          </a:xfrm>
        </p:grpSpPr>
        <p:grpSp>
          <p:nvGrpSpPr>
            <p:cNvPr id="3" name="그룹 24"/>
            <p:cNvGrpSpPr/>
            <p:nvPr/>
          </p:nvGrpSpPr>
          <p:grpSpPr>
            <a:xfrm>
              <a:off x="5230182" y="1875875"/>
              <a:ext cx="3143272" cy="1638000"/>
              <a:chOff x="5214942" y="2018751"/>
              <a:chExt cx="3143272" cy="1638000"/>
            </a:xfrm>
          </p:grpSpPr>
          <p:sp>
            <p:nvSpPr>
              <p:cNvPr id="107" name="직사각형 106"/>
              <p:cNvSpPr/>
              <p:nvPr/>
            </p:nvSpPr>
            <p:spPr>
              <a:xfrm>
                <a:off x="5643570" y="2018751"/>
                <a:ext cx="2714644" cy="1638000"/>
              </a:xfrm>
              <a:prstGeom prst="rect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5214942" y="2018751"/>
                <a:ext cx="428628" cy="163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4" name="직사각형 113"/>
            <p:cNvSpPr/>
            <p:nvPr/>
          </p:nvSpPr>
          <p:spPr>
            <a:xfrm>
              <a:off x="5748679" y="1957723"/>
              <a:ext cx="2538673" cy="147666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182563" indent="-182563">
                <a:buFont typeface="Wingdings"/>
                <a:buNone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1) 칼빈 비난 </a:t>
              </a:r>
            </a:p>
            <a:p>
              <a:pPr marL="182563" indent="-182563">
                <a:buFont typeface="Wingdings"/>
                <a:buNone/>
              </a:pPr>
              <a:r>
                <a:rPr lang="ko-KR" altLang="en-US">
                  <a:solidFill>
                    <a:schemeClr val="accent1">
                      <a:lumMod val="75000"/>
                    </a:schemeClr>
                  </a:solidFill>
                </a:rPr>
                <a:t>2) 제네바의 사람들 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185410" y="2285581"/>
              <a:ext cx="478154" cy="548640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lvl="0"/>
              <a:r>
                <a:rPr lang="ko-KR" alt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내용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85410" y="5031105"/>
            <a:ext cx="478154" cy="61531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lvl="0"/>
            <a:r>
              <a:rPr lang="ko-KR" alt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평가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예정론 논쟁 </a:t>
            </a:r>
            <a:r>
              <a:rPr lang="en-US" altLang="ko-KR"/>
              <a:t>– </a:t>
            </a:r>
            <a:r>
              <a:rPr lang="ko-KR" altLang="en-US"/>
              <a:t>제롬 볼섹</a:t>
            </a:r>
            <a:r>
              <a:rPr lang="en-US" altLang="ko-KR"/>
              <a:t>(1551)</a:t>
            </a:r>
            <a:r>
              <a:rPr lang="ko-KR" altLang="en-US"/>
              <a:t> </a:t>
            </a:r>
          </a:p>
        </p:txBody>
      </p:sp>
      <p:grpSp>
        <p:nvGrpSpPr>
          <p:cNvPr id="11" name="그룹 1"/>
          <p:cNvGrpSpPr/>
          <p:nvPr/>
        </p:nvGrpSpPr>
        <p:grpSpPr>
          <a:xfrm>
            <a:off x="457200" y="1600200"/>
            <a:ext cx="8229600" cy="4876800"/>
            <a:chOff x="457200" y="1600200"/>
            <a:chExt cx="8229600" cy="4876800"/>
          </a:xfrm>
        </p:grpSpPr>
      </p:grpSp>
      <p:grpSp>
        <p:nvGrpSpPr>
          <p:cNvPr id="10" name="그룹 9"/>
          <p:cNvGrpSpPr/>
          <p:nvPr/>
        </p:nvGrpSpPr>
        <p:grpSpPr>
          <a:xfrm>
            <a:off x="395536" y="1397000"/>
            <a:ext cx="8496944" cy="5272360"/>
            <a:chOff x="395536" y="1397000"/>
            <a:chExt cx="8496944" cy="5272360"/>
          </a:xfrm>
        </p:grpSpPr>
        <p:sp>
          <p:nvSpPr>
            <p:cNvPr id="3" name="톱니 모양의 오른쪽 화살표 2"/>
            <p:cNvSpPr/>
            <p:nvPr/>
          </p:nvSpPr>
          <p:spPr>
            <a:xfrm>
              <a:off x="395536" y="2978708"/>
              <a:ext cx="8496944" cy="2108944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99270" y="1397000"/>
              <a:ext cx="2464445" cy="210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42240" tIns="142240" rIns="142240" bIns="142240" anchor="b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/>
                <a:t>볼섹의 칼빈 비판 </a:t>
              </a:r>
              <a:r>
                <a:rPr lang="en-US" altLang="ko-KR" sz="2000"/>
                <a:t>-  </a:t>
              </a:r>
              <a:r>
                <a:rPr lang="ko-KR" altLang="en-US" sz="2000"/>
                <a:t>하나님을 죄의 원인과 폭군으로 해석  </a:t>
              </a:r>
            </a:p>
          </p:txBody>
        </p:sp>
        <p:sp>
          <p:nvSpPr>
            <p:cNvPr id="5" name="타원 4"/>
            <p:cNvSpPr/>
            <p:nvPr/>
          </p:nvSpPr>
          <p:spPr>
            <a:xfrm>
              <a:off x="1367874" y="3769562"/>
              <a:ext cx="527236" cy="527236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986937" y="4560416"/>
              <a:ext cx="2464445" cy="210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42240" tIns="142240" rIns="142240" bIns="142240" anchor="t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/>
                <a:t>칼빈의 볼섹</a:t>
              </a: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/>
                <a:t> 총회 이의 제기 </a:t>
              </a:r>
              <a:r>
                <a:rPr lang="en-US" altLang="ko-KR" sz="2000"/>
                <a:t>– </a:t>
              </a:r>
              <a:r>
                <a:rPr lang="ko-KR" altLang="en-US" sz="2000"/>
                <a:t>베른</a:t>
              </a:r>
              <a:r>
                <a:rPr lang="en-US" altLang="ko-KR" sz="2000"/>
                <a:t>, </a:t>
              </a:r>
              <a:r>
                <a:rPr lang="ko-KR" altLang="en-US" sz="2000"/>
                <a:t>바젤</a:t>
              </a:r>
              <a:r>
                <a:rPr lang="en-US" altLang="ko-KR" sz="2000"/>
                <a:t>, </a:t>
              </a:r>
              <a:r>
                <a:rPr lang="ko-KR" altLang="en-US" sz="2000"/>
                <a:t>취리히 칼빈 동조 거부  </a:t>
              </a:r>
            </a:p>
          </p:txBody>
        </p:sp>
        <p:sp>
          <p:nvSpPr>
            <p:cNvPr id="7" name="타원 6"/>
            <p:cNvSpPr/>
            <p:nvPr/>
          </p:nvSpPr>
          <p:spPr>
            <a:xfrm>
              <a:off x="3955542" y="3769562"/>
              <a:ext cx="527236" cy="527236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574605" y="1397000"/>
              <a:ext cx="2464445" cy="210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42240" tIns="142240" rIns="142240" bIns="142240" anchor="b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000"/>
                <a:t>1551</a:t>
              </a:r>
              <a:r>
                <a:rPr lang="ko-KR" altLang="en-US" sz="2000"/>
                <a:t>년 </a:t>
              </a:r>
              <a:r>
                <a:rPr lang="en-US" altLang="ko-KR" sz="2000"/>
                <a:t>11</a:t>
              </a:r>
              <a:r>
                <a:rPr lang="ko-KR" altLang="en-US" sz="2000"/>
                <a:t>월 </a:t>
              </a:r>
              <a:r>
                <a:rPr lang="en-US" altLang="ko-KR" sz="2000"/>
                <a:t>18</a:t>
              </a:r>
              <a:r>
                <a:rPr lang="ko-KR" altLang="en-US" sz="2000"/>
                <a:t>일 </a:t>
              </a: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/>
                <a:t>목사 총회에서 하나님의 선택이라는 주제로 강연 </a:t>
              </a:r>
              <a:r>
                <a:rPr lang="en-US" altLang="ko-KR" sz="2000"/>
                <a:t>– </a:t>
              </a:r>
              <a:r>
                <a:rPr lang="ko-KR" altLang="en-US" sz="2000"/>
                <a:t>다음 해에 의회 제출 </a:t>
              </a:r>
            </a:p>
          </p:txBody>
        </p:sp>
        <p:sp>
          <p:nvSpPr>
            <p:cNvPr id="9" name="타원 8"/>
            <p:cNvSpPr/>
            <p:nvPr/>
          </p:nvSpPr>
          <p:spPr>
            <a:xfrm>
              <a:off x="6543210" y="3769562"/>
              <a:ext cx="527236" cy="527236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삼위일체 논쟁 </a:t>
            </a:r>
            <a:r>
              <a:rPr lang="en-US" altLang="ko-KR"/>
              <a:t>– </a:t>
            </a:r>
            <a:r>
              <a:rPr lang="ko-KR" altLang="en-US"/>
              <a:t>세르베투스</a:t>
            </a:r>
            <a:r>
              <a:rPr lang="en-US" altLang="ko-KR"/>
              <a:t>(1553)</a:t>
            </a:r>
            <a:r>
              <a:rPr lang="ko-KR" altLang="en-US"/>
              <a:t>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283968" y="1600200"/>
            <a:ext cx="4402832" cy="4876800"/>
            <a:chOff x="4283968" y="1600200"/>
            <a:chExt cx="4402832" cy="4876800"/>
          </a:xfrm>
        </p:grpSpPr>
        <p:sp>
          <p:nvSpPr>
            <p:cNvPr id="8" name="뺄셈 기호 1"/>
            <p:cNvSpPr/>
            <p:nvPr/>
          </p:nvSpPr>
          <p:spPr>
            <a:xfrm rot="21300000">
              <a:off x="4301673" y="3740107"/>
              <a:ext cx="4367420" cy="596985"/>
            </a:xfrm>
            <a:prstGeom prst="mathMin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아래쪽 화살표 2"/>
            <p:cNvSpPr/>
            <p:nvPr/>
          </p:nvSpPr>
          <p:spPr>
            <a:xfrm>
              <a:off x="4812307" y="1844040"/>
              <a:ext cx="1320849" cy="1950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617468" y="1600200"/>
              <a:ext cx="1408906" cy="20482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99136" tIns="199136" rIns="199136" bIns="199136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/>
                <a:t>기독교강요 </a:t>
              </a:r>
            </a:p>
          </p:txBody>
        </p:sp>
        <p:sp>
          <p:nvSpPr>
            <p:cNvPr id="9" name="위쪽 화살표 4"/>
            <p:cNvSpPr/>
            <p:nvPr/>
          </p:nvSpPr>
          <p:spPr>
            <a:xfrm>
              <a:off x="6837610" y="4282440"/>
              <a:ext cx="1320849" cy="195072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944392" y="4428743"/>
              <a:ext cx="1408906" cy="20482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99136" tIns="199136" rIns="199136" bIns="199136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/>
                <a:t>기독교의 회복 </a:t>
              </a:r>
              <a:r>
                <a:rPr lang="en-US" altLang="ko-KR" sz="2800"/>
                <a:t>(1553)</a:t>
              </a:r>
              <a:endParaRPr lang="ko-KR" altLang="en-US" sz="2800"/>
            </a:p>
          </p:txBody>
        </p:sp>
      </p:grpSp>
      <p:sp>
        <p:nvSpPr>
          <p:cNvPr id="5" name="타원형 설명선 4"/>
          <p:cNvSpPr/>
          <p:nvPr/>
        </p:nvSpPr>
        <p:spPr>
          <a:xfrm>
            <a:off x="4427984" y="4581128"/>
            <a:ext cx="4104456" cy="1800200"/>
          </a:xfrm>
          <a:prstGeom prst="wedgeEllipseCallout">
            <a:avLst>
              <a:gd name="adj1" fmla="val -47286"/>
              <a:gd name="adj2" fmla="val -46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AutoNum type="arabicPeriod"/>
            </a:pPr>
            <a:r>
              <a:rPr lang="ko-KR" altLang="en-US"/>
              <a:t>그리스도의 하나님 아들이심 부인 </a:t>
            </a:r>
            <a:r>
              <a:rPr lang="en-US" altLang="ko-KR"/>
              <a:t>– </a:t>
            </a:r>
            <a:r>
              <a:rPr lang="ko-KR" altLang="en-US"/>
              <a:t>아타나시우스 신조 거부 </a:t>
            </a:r>
          </a:p>
          <a:p>
            <a:pPr marL="342900" indent="-342900" algn="ctr">
              <a:buAutoNum type="arabicPeriod"/>
            </a:pPr>
            <a:r>
              <a:rPr lang="ko-KR" altLang="en-US"/>
              <a:t>유아세례 거부  </a:t>
            </a:r>
          </a:p>
        </p:txBody>
      </p:sp>
      <p:pic>
        <p:nvPicPr>
          <p:cNvPr id="4098" name="Picture 2" descr="http://upload.wikimedia.org/wikipedia/commons/7/7d/Michael_Servetus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2" y="1412777"/>
            <a:ext cx="3937190" cy="57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lvl="0"/>
            <a:r>
              <a:rPr lang="ko-KR" altLang="en-US"/>
              <a:t>카스텔리오와의 종교적 관용 논쟁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3" y="1340768"/>
            <a:ext cx="7229941" cy="1181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칼빈은 그가 신앙을 이유로 박해를 받았음에도 불구하고  왜 몇몇 동시대인들에게 그의 행동이 복음에 위배된다고 느끼게 만들었는가</a:t>
            </a:r>
            <a:r>
              <a:rPr lang="en-US" altLang="ko-KR" sz="2400"/>
              <a:t>? </a:t>
            </a:r>
            <a:r>
              <a:rPr lang="ko-KR" altLang="en-US" sz="2400"/>
              <a:t>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67544" y="2541097"/>
            <a:ext cx="8208912" cy="4064000"/>
            <a:chOff x="467544" y="2541097"/>
            <a:chExt cx="8208912" cy="4064000"/>
          </a:xfrm>
        </p:grpSpPr>
        <p:sp>
          <p:nvSpPr>
            <p:cNvPr id="9" name="직사각형 1"/>
            <p:cNvSpPr/>
            <p:nvPr/>
          </p:nvSpPr>
          <p:spPr>
            <a:xfrm>
              <a:off x="1533111" y="3240308"/>
              <a:ext cx="6448373" cy="3332480"/>
            </a:xfrm>
            <a:prstGeom prst="rect">
              <a:avLst/>
            </a:prstGeom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725821" y="3630045"/>
              <a:ext cx="2994416" cy="28508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49530" tIns="49530" rIns="49530" bIns="49530" anchor="t" anchorCtr="0">
              <a:noAutofit/>
            </a:bodyPr>
            <a:lstStyle/>
            <a:p>
              <a:pPr lvl="0" algn="l" defTabSz="11557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600"/>
                <a:t>1536</a:t>
              </a:r>
              <a:r>
                <a:rPr lang="ko-KR" altLang="en-US" sz="2600"/>
                <a:t>년 터키인을 비롯한 이슬람교도에게 참된 신앙을 요구했으나 창과 칼로써 설득하는 것은 반대하였다</a:t>
              </a:r>
              <a:r>
                <a:rPr lang="en-US" altLang="ko-KR" sz="2600"/>
                <a:t>.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786945" y="3630045"/>
              <a:ext cx="2994416" cy="28508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49530" tIns="49530" rIns="49530" bIns="49530" anchor="t" anchorCtr="0">
              <a:noAutofit/>
            </a:bodyPr>
            <a:lstStyle/>
            <a:p>
              <a:pPr lvl="0" algn="l" defTabSz="11557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600"/>
                <a:t> </a:t>
              </a:r>
              <a:r>
                <a:rPr lang="ko-KR" altLang="en-US" sz="2600"/>
                <a:t>형평성과 중용의 경계 확정 </a:t>
              </a:r>
              <a:r>
                <a:rPr lang="en-US" altLang="ko-KR" sz="2600"/>
                <a:t>– </a:t>
              </a:r>
              <a:r>
                <a:rPr lang="ko-KR" altLang="en-US" sz="2600"/>
                <a:t>그리스도인의 사귐을 방해하는 이들은 사형을 통해서 변화될 수 있다고 생각하였다</a:t>
              </a:r>
              <a:r>
                <a:rPr lang="en-US" altLang="ko-KR" sz="2600"/>
                <a:t>. </a:t>
              </a:r>
              <a:endParaRPr lang="ko-KR" altLang="en-US" sz="2600"/>
            </a:p>
          </p:txBody>
        </p:sp>
        <p:sp>
          <p:nvSpPr>
            <p:cNvPr id="5" name="십자형 4"/>
            <p:cNvSpPr/>
            <p:nvPr/>
          </p:nvSpPr>
          <p:spPr>
            <a:xfrm>
              <a:off x="866038" y="2573405"/>
              <a:ext cx="1260026" cy="1260026"/>
            </a:xfrm>
            <a:prstGeom prst="plus">
              <a:avLst>
                <a:gd name="adj" fmla="val 3281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092053" y="3026541"/>
              <a:ext cx="1185907" cy="4064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6425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선 연결선 6"/>
            <p:cNvSpPr/>
            <p:nvPr/>
          </p:nvSpPr>
          <p:spPr>
            <a:xfrm>
              <a:off x="4757298" y="3636141"/>
              <a:ext cx="741" cy="2722880"/>
            </a:xfrm>
            <a:prstGeom prst="line">
              <a:avLst/>
            </a:prstGeom>
            <a:noFill/>
            <a:ln w="264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wrap="square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논쟁자로서의 칼빈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  <a:p>
            <a:r>
              <a:rPr lang="ko-KR" altLang="en-US"/>
              <a:t>하나님의 영이 나에게 말씀하시고 예언자의 입을 통해 명령하시는 것을 경청하지 않는 것보다는 땅이 나를 천 번이라도 집어 삼키는 것이 좋을 것이다</a:t>
            </a:r>
            <a:r>
              <a:rPr lang="en-US" altLang="ko-KR"/>
              <a:t>. </a:t>
            </a:r>
            <a:r>
              <a:rPr lang="ko-KR" altLang="en-US"/>
              <a:t>즉 하나님을 아프게 하는 조롱거리는 모두 내가 감당해야 한다 </a:t>
            </a:r>
            <a:r>
              <a:rPr lang="en-US" altLang="ko-KR"/>
              <a:t>(</a:t>
            </a:r>
            <a:r>
              <a:rPr lang="ko-KR" altLang="en-US"/>
              <a:t>시편 </a:t>
            </a:r>
            <a:r>
              <a:rPr lang="en-US" altLang="ko-KR"/>
              <a:t>69:9 </a:t>
            </a:r>
            <a:r>
              <a:rPr lang="ko-KR" altLang="en-US"/>
              <a:t>참조</a:t>
            </a:r>
            <a:r>
              <a:rPr lang="en-US" altLang="ko-KR"/>
              <a:t>). </a:t>
            </a:r>
            <a:r>
              <a:rPr lang="ko-KR" altLang="en-US"/>
              <a:t>나의 신앙의 본분에 근거하여</a:t>
            </a:r>
            <a:r>
              <a:rPr lang="en-US" altLang="ko-KR"/>
              <a:t>, </a:t>
            </a:r>
            <a:r>
              <a:rPr lang="ko-KR" altLang="en-US"/>
              <a:t>내가 파렴치한 배신자가 되지 않도록</a:t>
            </a:r>
            <a:r>
              <a:rPr lang="en-US" altLang="ko-KR"/>
              <a:t>, </a:t>
            </a:r>
            <a:r>
              <a:rPr lang="ko-KR" altLang="en-US"/>
              <a:t>포기해서는 안 될 매우 중요한 사실을 변호하고 있다면</a:t>
            </a:r>
            <a:r>
              <a:rPr lang="en-US" altLang="ko-KR"/>
              <a:t>, </a:t>
            </a:r>
            <a:r>
              <a:rPr lang="ko-KR" altLang="en-US"/>
              <a:t>당신은 진실로 내가 시시한 일로 카스텔리오와 언쟁한다고 생각하는가</a:t>
            </a:r>
            <a:r>
              <a:rPr lang="en-US" altLang="ko-KR"/>
              <a:t>? </a:t>
            </a:r>
          </a:p>
          <a:p>
            <a:pPr lvl="0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교회의 파문논쟁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1551년부터 베르텔리어의 3년에 걸친 방해</a:t>
            </a:r>
          </a:p>
          <a:p>
            <a:pPr>
              <a:buNone/>
            </a:pPr>
            <a:r>
              <a:rPr lang="ko-KR" altLang="en-US"/>
              <a:t>- 성찬 참여 금지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1553년 9월 초 - 철회를 요구하며 분쟁을 일으킴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3. 1553년 9월 3일 - 칼빈은 성찬식에서 하나님의 말씀에 순종할 것인지, 자신의 양심을 거역하며 의회를 따를 것인지를 두고 성찬 참여 금지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4. 다른 도시에 도움을 요청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입체">
  <a:themeElements>
    <a:clrScheme name="입체">
      <a:dk1>
        <a:srgbClr val="505343"/>
      </a:dk1>
      <a:lt1>
        <a:srgbClr val="FFFFFF"/>
      </a:lt1>
      <a:dk2>
        <a:srgbClr val="D2C449"/>
      </a:dk2>
      <a:lt2>
        <a:srgbClr val="D9D9B9"/>
      </a:lt2>
      <a:accent1>
        <a:srgbClr val="6B6F5A"/>
      </a:accent1>
      <a:accent2>
        <a:srgbClr val="AA9D2A"/>
      </a:accent2>
      <a:accent3>
        <a:srgbClr val="8D977E"/>
      </a:accent3>
      <a:accent4>
        <a:srgbClr val="434343"/>
      </a:accent4>
      <a:accent5>
        <a:srgbClr val="ABB76B"/>
      </a:accent5>
      <a:accent6>
        <a:srgbClr val="EFC511"/>
      </a:accent6>
      <a:hlink>
        <a:srgbClr val="2B5463"/>
      </a:hlink>
      <a:folHlink>
        <a:srgbClr val="3F8993"/>
      </a:folHlink>
    </a:clrScheme>
    <a:fontScheme name="입체">
      <a:majorFont>
        <a:latin typeface="Arial"/>
        <a:ea typeface="한컴 소망 B"/>
        <a:cs typeface=""/>
      </a:majorFont>
      <a:minorFont>
        <a:latin typeface="Tahoma"/>
        <a:ea typeface="함초롬돋움"/>
        <a:cs typeface=""/>
      </a:minorFont>
    </a:fontScheme>
    <a:fmtScheme name="입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glow rad="50800">
              <a:schemeClr val="phClr"/>
            </a:glow>
          </a:effectLst>
        </a:effectStyle>
      </a:effectStyleLst>
      <a:bg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>
                <a:tint val="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0"/>
                <a:satMod val="350000"/>
              </a:schemeClr>
            </a:gs>
            <a:gs pos="20000">
              <a:schemeClr val="phClr">
                <a:tint val="45000"/>
                <a:shade val="100000"/>
                <a:satMod val="150000"/>
              </a:schemeClr>
            </a:gs>
            <a:gs pos="60000">
              <a:schemeClr val="phClr">
                <a:tint val="80000"/>
                <a:shade val="60000"/>
                <a:satMod val="100000"/>
              </a:schemeClr>
            </a:gs>
            <a:gs pos="100000">
              <a:schemeClr val="phClr">
                <a:tint val="100000"/>
                <a:shade val="55000"/>
                <a:satMod val="100000"/>
              </a:schemeClr>
            </a:gs>
          </a:gsLst>
          <a:path path="circle">
            <a:fillToRect l="10000" t="15000" r="100000" b="100000"/>
          </a:path>
        </a:gradFill>
        <a:blipFill rotWithShape="1">
          <a:blip xmlns:r="http://schemas.openxmlformats.org/officeDocument/2006/relationships" r:embed="rId1">
            <a:alphaModFix/>
            <a:duotone>
              <a:schemeClr val="phClr">
                <a:shade val="50000"/>
                <a:alpha val="20000"/>
                <a:hueMod val="110000"/>
                <a:lumMod val="50000"/>
              </a:schemeClr>
              <a:schemeClr val="phClr">
                <a:tint val="50000"/>
                <a:alpha val="10000"/>
              </a:schemeClr>
            </a:duotone>
            <a:lum/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화면 슬라이드 쇼(4:3)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입체</vt:lpstr>
      <vt:lpstr>칼빈의 제네바 사역 </vt:lpstr>
      <vt:lpstr>제네바 교회 개혁 1546-1550</vt:lpstr>
      <vt:lpstr>칼빈의 논쟁 1 – 자유파 </vt:lpstr>
      <vt:lpstr>피에르 아모의 사건 </vt:lpstr>
      <vt:lpstr>예정론 논쟁 – 제롬 볼섹(1551) </vt:lpstr>
      <vt:lpstr>삼위일체 논쟁 – 세르베투스(1553) </vt:lpstr>
      <vt:lpstr>카스텔리오와의 종교적 관용 논쟁  </vt:lpstr>
      <vt:lpstr>논쟁자로서의 칼빈 </vt:lpstr>
      <vt:lpstr>교회의 파문논쟁 </vt:lpstr>
      <vt:lpstr>칼빈의 성찬론 이해 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칼빈의 제네바 사역</dc:title>
  <dc:creator>Shinhye</dc:creator>
  <cp:lastModifiedBy>김찬송</cp:lastModifiedBy>
  <cp:revision>12</cp:revision>
  <dcterms:created xsi:type="dcterms:W3CDTF">2015-04-14T12:16:09Z</dcterms:created>
  <dcterms:modified xsi:type="dcterms:W3CDTF">2016-05-18T05:30:47Z</dcterms:modified>
  <cp:contentStatus>화면 슬라이드 쇼(4:3)</cp:contentStatus>
</cp:coreProperties>
</file>