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2363" autoAdjust="0"/>
  </p:normalViewPr>
  <p:slideViewPr>
    <p:cSldViewPr>
      <p:cViewPr varScale="1">
        <p:scale>
          <a:sx n="92" d="100"/>
          <a:sy n="92" d="100"/>
        </p:scale>
        <p:origin x="-15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E6DA6-493F-495A-9BA2-30CAC3E96867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09062-1093-4C08-8948-58DBE2DBC9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09062-1093-4C08-8948-58DBE2DBC901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09062-1093-4C08-8948-58DBE2DBC901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09062-1093-4C08-8948-58DBE2DBC901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EF3910-1F47-4471-8BA6-91A9FECEC9E6}" type="datetimeFigureOut">
              <a:rPr lang="ko-KR" altLang="en-US" smtClean="0"/>
              <a:pPr/>
              <a:t>2012-05-14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249EC6-6BD6-4DE5-BBAB-BAD9BD52EE8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182004" cy="1828800"/>
          </a:xfrm>
        </p:spPr>
        <p:txBody>
          <a:bodyPr/>
          <a:lstStyle/>
          <a:p>
            <a:r>
              <a:rPr lang="ko-KR" altLang="en-US" dirty="0" smtClean="0"/>
              <a:t>학교사회복지의 </a:t>
            </a:r>
            <a:r>
              <a:rPr lang="ko-KR" altLang="en-US" dirty="0" err="1" smtClean="0"/>
              <a:t>운형모형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박경진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학교기반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학교중심 </a:t>
            </a:r>
            <a:r>
              <a:rPr lang="ko-KR" altLang="en-US" dirty="0" err="1" smtClean="0"/>
              <a:t>운형모형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 </a:t>
            </a:r>
            <a:r>
              <a:rPr lang="ko-KR" altLang="en-US" dirty="0" smtClean="0"/>
              <a:t>에서의 실천전략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708230"/>
          </a:xfrm>
        </p:spPr>
        <p:txBody>
          <a:bodyPr>
            <a:normAutofit/>
          </a:bodyPr>
          <a:lstStyle/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(2)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탐색단계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학교를 중심으로 특별한 지원이 필요한 </a:t>
            </a:r>
            <a:r>
              <a:rPr lang="ko-KR" altLang="en-US" dirty="0" err="1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요보호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 집단을 확인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학생과 교사 그리고 학교행정가들로부터 문화와 욕구를 발견하고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학교사회복지계획서 수립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하는 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 운영 시스템을 체계화하고 이를 공유함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지역사회자원을 분류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하고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조직화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하는 것 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학교기반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학교중심 </a:t>
            </a:r>
            <a:r>
              <a:rPr lang="ko-KR" altLang="en-US" dirty="0" err="1" smtClean="0"/>
              <a:t>운형모형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 </a:t>
            </a:r>
            <a:r>
              <a:rPr lang="ko-KR" altLang="en-US" dirty="0" smtClean="0"/>
              <a:t>에서의 실천전략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35480"/>
            <a:ext cx="8543956" cy="4922520"/>
          </a:xfrm>
        </p:spPr>
        <p:txBody>
          <a:bodyPr>
            <a:normAutofit/>
          </a:bodyPr>
          <a:lstStyle/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(3)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적응단계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새로운 대안으로서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통합적 접근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에 의한 학교사회복지를 실천하면서 적절한 </a:t>
            </a:r>
            <a:r>
              <a:rPr lang="ko-KR" altLang="en-US" dirty="0" err="1" smtClean="0">
                <a:solidFill>
                  <a:srgbClr val="0070C0"/>
                </a:solidFill>
                <a:latin typeface="HY그래픽" pitchFamily="18" charset="-127"/>
                <a:ea typeface="HY그래픽" pitchFamily="18" charset="-127"/>
              </a:rPr>
              <a:t>파트너십을</a:t>
            </a:r>
            <a:r>
              <a:rPr lang="ko-KR" altLang="en-US" dirty="0" smtClean="0">
                <a:solidFill>
                  <a:srgbClr val="0070C0"/>
                </a:solidFill>
                <a:latin typeface="HY그래픽" pitchFamily="18" charset="-127"/>
                <a:ea typeface="HY그래픽" pitchFamily="18" charset="-127"/>
              </a:rPr>
              <a:t> 개발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유지하는 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팀 접근을 시도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(4)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정착단계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학교의 운영시스템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으로 자리를 잡게 되는 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전문성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을  인정 받게 됨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지역사회기반 </a:t>
            </a:r>
            <a:r>
              <a:rPr lang="ko-KR" altLang="en-US" dirty="0" err="1" smtClean="0"/>
              <a:t>운형모형에서의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 </a:t>
            </a:r>
            <a:r>
              <a:rPr lang="ko-KR" altLang="en-US" dirty="0" smtClean="0"/>
              <a:t>실천전략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935480"/>
            <a:ext cx="8715436" cy="4389120"/>
          </a:xfrm>
        </p:spPr>
        <p:txBody>
          <a:bodyPr>
            <a:normAutofit lnSpcReduction="10000"/>
          </a:bodyPr>
          <a:lstStyle/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지역사회기반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운형모형의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경우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      학교와의 연계 수준이 학교사회복지 프로그램의 수준과 서비스가 제공되는 거점이 결정되는 매우 중요한 요소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marL="514350" indent="-514350">
              <a:buAutoNum type="arabicParenBoth"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 연계전략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 ①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지역사회복지관의 존재와 역할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을 알린다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.</a:t>
            </a:r>
          </a:p>
          <a:p>
            <a:pPr lvl="0">
              <a:buClr>
                <a:srgbClr val="0BD0D9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   :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조직의 역할과 기능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사업과 프로그램 등에 대해 지속적으로 홍보활동 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(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방문해서 홍보지 전달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)</a:t>
            </a:r>
          </a:p>
          <a:p>
            <a:pPr marL="514350" indent="-514350">
              <a:buNone/>
            </a:pP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571472" y="3000372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000132"/>
          </a:xfrm>
        </p:spPr>
        <p:txBody>
          <a:bodyPr>
            <a:normAutofit/>
          </a:bodyPr>
          <a:lstStyle/>
          <a:p>
            <a:r>
              <a:rPr lang="en-US" altLang="ko-KR" sz="4000" dirty="0" smtClean="0"/>
              <a:t>  3) </a:t>
            </a:r>
            <a:r>
              <a:rPr lang="ko-KR" altLang="en-US" sz="3800" dirty="0" smtClean="0"/>
              <a:t>지역사회기반 </a:t>
            </a:r>
            <a:r>
              <a:rPr lang="ko-KR" altLang="en-US" sz="3800" dirty="0" err="1" smtClean="0"/>
              <a:t>운형모형에서의실천전략</a:t>
            </a:r>
            <a:endParaRPr lang="ko-KR" altLang="en-US" sz="3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51435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②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관계를 형성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한다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기관 간의 연계의 내용은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사람과 프로그램의 연계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의미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 관련 인사를 기관의 자문운영위원이나 각종의 행사에 초대하고 적절한 역할을 부탁함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③학교와의 의사소통 시 </a:t>
            </a:r>
            <a:r>
              <a:rPr lang="ko-KR" altLang="en-US" dirty="0" smtClean="0">
                <a:solidFill>
                  <a:srgbClr val="002060"/>
                </a:solidFill>
                <a:latin typeface="HY그래픽" pitchFamily="18" charset="-127"/>
                <a:ea typeface="HY그래픽" pitchFamily="18" charset="-127"/>
              </a:rPr>
              <a:t>상대방의 직급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에 맞춰라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④</a:t>
            </a:r>
            <a:r>
              <a:rPr lang="ko-KR" altLang="en-US" dirty="0" smtClean="0">
                <a:solidFill>
                  <a:srgbClr val="C00000"/>
                </a:solidFill>
                <a:latin typeface="HY그래픽" pitchFamily="18" charset="-127"/>
                <a:ea typeface="HY그래픽" pitchFamily="18" charset="-127"/>
              </a:rPr>
              <a:t>접촉해야 할 부서와 시기를 잘 파악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한다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. </a:t>
            </a: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학교가 어떤 조직구조를 가지고 있으며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업무분장은 어떻게 이루어지고 있는지 이해하고 있어야 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solidFill>
                  <a:srgbClr val="00B050"/>
                </a:solidFill>
                <a:latin typeface="HY그래픽" pitchFamily="18" charset="-127"/>
                <a:ea typeface="HY그래픽" pitchFamily="18" charset="-127"/>
              </a:rPr>
              <a:t>연계의 시기 중요함</a:t>
            </a:r>
            <a:r>
              <a:rPr lang="en-US" altLang="ko-KR" dirty="0" smtClean="0">
                <a:solidFill>
                  <a:srgbClr val="00B050"/>
                </a:solidFill>
                <a:latin typeface="HY그래픽" pitchFamily="18" charset="-127"/>
                <a:ea typeface="HY그래픽" pitchFamily="18" charset="-127"/>
              </a:rPr>
              <a:t>.</a:t>
            </a: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교육계획서는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1~2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월에 수립하므로 이시기에 협력해야 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704088"/>
            <a:ext cx="8929718" cy="724648"/>
          </a:xfrm>
        </p:spPr>
        <p:txBody>
          <a:bodyPr>
            <a:noAutofit/>
          </a:bodyPr>
          <a:lstStyle/>
          <a:p>
            <a:r>
              <a:rPr lang="en-US" altLang="ko-KR" sz="3800" dirty="0" smtClean="0"/>
              <a:t>3) </a:t>
            </a:r>
            <a:r>
              <a:rPr lang="ko-KR" altLang="en-US" sz="3800" dirty="0" smtClean="0"/>
              <a:t>지역사회기반 </a:t>
            </a:r>
            <a:r>
              <a:rPr lang="ko-KR" altLang="en-US" sz="3800" dirty="0" err="1" smtClean="0"/>
              <a:t>운형모형에서의실천전략</a:t>
            </a:r>
            <a:endParaRPr lang="ko-KR" altLang="en-US" sz="3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935480"/>
            <a:ext cx="8858280" cy="4389120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⑤</a:t>
            </a:r>
            <a:r>
              <a:rPr lang="ko-KR" altLang="en-US" dirty="0" smtClean="0">
                <a:solidFill>
                  <a:srgbClr val="0070C0"/>
                </a:solidFill>
                <a:latin typeface="HY그래픽" pitchFamily="18" charset="-127"/>
                <a:ea typeface="HY그래픽" pitchFamily="18" charset="-127"/>
              </a:rPr>
              <a:t>틈새 프로그램을 개발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한다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사례관리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청소년 봉사활동 프로그램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사회봉사명령 학생 프로그램 창의재량활동 프로그램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⑥학교행정가들이 관심 있어 하는 </a:t>
            </a:r>
            <a:r>
              <a:rPr lang="ko-KR" altLang="en-US" dirty="0" smtClean="0">
                <a:solidFill>
                  <a:srgbClr val="002060"/>
                </a:solidFill>
                <a:latin typeface="HY그래픽" pitchFamily="18" charset="-127"/>
                <a:ea typeface="HY그래픽" pitchFamily="18" charset="-127"/>
              </a:rPr>
              <a:t>프로그램을 개발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한다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학급응집력 프로그램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인터넷 에티켓 프로그램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⑦</a:t>
            </a:r>
            <a:r>
              <a:rPr lang="ko-KR" altLang="en-US" dirty="0" smtClean="0">
                <a:solidFill>
                  <a:srgbClr val="0070C0"/>
                </a:solidFill>
                <a:latin typeface="HY그래픽" pitchFamily="18" charset="-127"/>
                <a:ea typeface="HY그래픽" pitchFamily="18" charset="-127"/>
              </a:rPr>
              <a:t>학교사회복지의 정체성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을 전달할 수 있는 기회를 만든다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724648"/>
          </a:xfrm>
        </p:spPr>
        <p:txBody>
          <a:bodyPr>
            <a:noAutofit/>
          </a:bodyPr>
          <a:lstStyle/>
          <a:p>
            <a:r>
              <a:rPr lang="en-US" altLang="ko-KR" sz="3800" dirty="0" smtClean="0"/>
              <a:t>3) </a:t>
            </a:r>
            <a:r>
              <a:rPr lang="ko-KR" altLang="en-US" sz="3800" dirty="0" smtClean="0"/>
              <a:t>지역사회기반 </a:t>
            </a:r>
            <a:r>
              <a:rPr lang="ko-KR" altLang="en-US" sz="3800" dirty="0" err="1" smtClean="0"/>
              <a:t>운형모형에서의</a:t>
            </a:r>
            <a:r>
              <a:rPr lang="ko-KR" altLang="en-US" sz="3800" dirty="0" smtClean="0"/>
              <a:t> 실천전략</a:t>
            </a:r>
            <a:endParaRPr lang="ko-KR" altLang="en-US" sz="3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636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⑧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협약을 체결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한다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⑨ 연계사업에 대해 지속적으로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결과물을 제공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한다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참가자들의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소감문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활동기록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평가보고서 등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⑩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학교 관련자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와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지속적인 만남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을 유지한다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사업초기의 설명회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협력간담회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사례회의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사업 또는 발표회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⑪ 지역사회 내에 위치한 가까운 학교를 선택한다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.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724648"/>
          </a:xfrm>
        </p:spPr>
        <p:txBody>
          <a:bodyPr>
            <a:noAutofit/>
          </a:bodyPr>
          <a:lstStyle/>
          <a:p>
            <a:r>
              <a:rPr lang="en-US" altLang="ko-KR" sz="3800" dirty="0" smtClean="0"/>
              <a:t>3) </a:t>
            </a:r>
            <a:r>
              <a:rPr lang="ko-KR" altLang="en-US" sz="3800" dirty="0" smtClean="0"/>
              <a:t>지역사회기반 </a:t>
            </a:r>
            <a:r>
              <a:rPr lang="ko-KR" altLang="en-US" sz="3800" dirty="0" err="1" smtClean="0"/>
              <a:t>운형모형에서의</a:t>
            </a:r>
            <a:r>
              <a:rPr lang="ko-KR" altLang="en-US" sz="3800" dirty="0" smtClean="0"/>
              <a:t> 실천전략</a:t>
            </a:r>
            <a:endParaRPr lang="ko-KR" altLang="en-US" sz="3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935480"/>
            <a:ext cx="8643998" cy="4389120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⑫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학교와의 상호 협력적 관계를 지속적으로 유지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한다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.</a:t>
            </a: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학교사회복지의 궁극적인 목적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     학생복지와 학교를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지원하는데에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있음을 밝히고 초기부터 적극적으로 협력하는 관계가 될 수 있도록 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⑬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프로그램을 발전시키고 변화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시킨다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.</a:t>
            </a:r>
          </a:p>
          <a:p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문제중심형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프로그램 뿐만 아니라 다양한 예방적 교육 프로그램 병행하여 개설하여야 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4" name="오른쪽 화살표 3"/>
          <p:cNvSpPr/>
          <p:nvPr/>
        </p:nvSpPr>
        <p:spPr>
          <a:xfrm>
            <a:off x="428596" y="3143248"/>
            <a:ext cx="42862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867524"/>
          </a:xfrm>
        </p:spPr>
        <p:txBody>
          <a:bodyPr>
            <a:normAutofit/>
          </a:bodyPr>
          <a:lstStyle/>
          <a:p>
            <a:r>
              <a:rPr lang="en-US" altLang="ko-KR" sz="3800" dirty="0" smtClean="0"/>
              <a:t>3) </a:t>
            </a:r>
            <a:r>
              <a:rPr lang="ko-KR" altLang="en-US" sz="3800" dirty="0" smtClean="0"/>
              <a:t>지역사회기반 </a:t>
            </a:r>
            <a:r>
              <a:rPr lang="ko-KR" altLang="en-US" sz="3800" dirty="0" err="1" smtClean="0"/>
              <a:t>운형모형에서의</a:t>
            </a:r>
            <a:r>
              <a:rPr lang="ko-KR" altLang="en-US" sz="3800" dirty="0" smtClean="0"/>
              <a:t> 실천전략</a:t>
            </a:r>
            <a:endParaRPr lang="ko-KR" altLang="en-US" sz="3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(2)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단계별 전략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학교와 지역사회의 서비스체계의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5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단계 접근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①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비공식단계</a:t>
            </a:r>
            <a:endParaRPr lang="en-US" altLang="ko-KR" dirty="0" smtClean="0">
              <a:solidFill>
                <a:srgbClr val="FF0000"/>
              </a:solidFill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프로그램 시작 전에 학교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부모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지역사회로부터 학교사회복지에 대한 승인을 받고 학생과 초기단계를 형성하는 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②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조정단계</a:t>
            </a:r>
            <a:endParaRPr lang="en-US" altLang="ko-KR" dirty="0" smtClean="0">
              <a:solidFill>
                <a:srgbClr val="FF0000"/>
              </a:solidFill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서비스를 중재하고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가정</a:t>
            </a:r>
            <a:r>
              <a:rPr lang="en-US" altLang="ko-KR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학교</a:t>
            </a:r>
            <a:r>
              <a:rPr lang="en-US" altLang="ko-KR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지역사회의 연결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과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사례관리자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로서 지역사회 기관과 연결을 발달 시킴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785818"/>
          </a:xfrm>
        </p:spPr>
        <p:txBody>
          <a:bodyPr>
            <a:normAutofit/>
          </a:bodyPr>
          <a:lstStyle/>
          <a:p>
            <a:r>
              <a:rPr lang="en-US" altLang="ko-KR" sz="3800" dirty="0" smtClean="0"/>
              <a:t>3) </a:t>
            </a:r>
            <a:r>
              <a:rPr lang="ko-KR" altLang="en-US" sz="3800" dirty="0" smtClean="0"/>
              <a:t>지역사회기반 </a:t>
            </a:r>
            <a:r>
              <a:rPr lang="ko-KR" altLang="en-US" sz="3800" dirty="0" err="1" smtClean="0"/>
              <a:t>운형모형에서의</a:t>
            </a:r>
            <a:r>
              <a:rPr lang="ko-KR" altLang="en-US" sz="3800" dirty="0" smtClean="0"/>
              <a:t> 실천전략</a:t>
            </a:r>
            <a:endParaRPr lang="ko-KR" altLang="en-US" sz="3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③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동반자 단계</a:t>
            </a:r>
            <a:endParaRPr lang="en-US" altLang="ko-KR" dirty="0" smtClean="0">
              <a:solidFill>
                <a:srgbClr val="FF0000"/>
              </a:solidFill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사회복지기관의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사회복지사는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문제에 개입하여 서비스 제공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④ 협력단계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학교와 사회복지기관이 </a:t>
            </a:r>
            <a:r>
              <a:rPr lang="ko-KR" altLang="en-US" dirty="0" smtClean="0">
                <a:solidFill>
                  <a:srgbClr val="0070C0"/>
                </a:solidFill>
                <a:latin typeface="HY그래픽" pitchFamily="18" charset="-127"/>
                <a:ea typeface="HY그래픽" pitchFamily="18" charset="-127"/>
              </a:rPr>
              <a:t>공동목표와 방향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을 설정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각각의 협력자의 전문적인 견해를 활용하여 함께 일할 것을 요구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⑤ 통합단계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통합된 서비스체계가 학생을 위한 서비스에서 단편화를 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감소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포괄적인 학교 프로그램을 수행함에 따라 최대화되는 단계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704088"/>
            <a:ext cx="8929718" cy="93896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(1)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학교사회복지사의 근무여건과 직위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한 학교에 한 명의 </a:t>
            </a:r>
            <a:r>
              <a:rPr lang="ko-KR" altLang="en-US" dirty="0" err="1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학교사회복지사를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 전임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으로 배치하여 근무하고 있는 형태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학교사회복지사는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주당 </a:t>
            </a:r>
            <a:r>
              <a:rPr lang="en-US" altLang="ko-KR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40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시간 근무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가 보장되고 있지만 방과 후에 활동이 많이 이루어져 기준 이상 근무하고 있음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학교사회복지사가 학교에서 실질적으로 업무를 수행할 수 있는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충분한 권한과 재량을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갖고 있는가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?</a:t>
            </a:r>
          </a:p>
          <a:p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학교사회복지운형모형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858312" cy="54447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1636"/>
                <a:gridCol w="3643338"/>
                <a:gridCol w="3643338"/>
              </a:tblGrid>
              <a:tr h="501478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학교상주형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01478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학교기반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-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학교중심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지역사회기반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-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학교중심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8275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개념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서비스 제공 주체가 학교에 기반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,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서비스가 학교를 중심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서비스 제공 주체가 지역사회에 기반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,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서비스가 학교를 중심으로 함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8655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:</a:t>
                      </a:r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학교사회복지사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1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개교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: 1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인 학교사회복지사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1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개교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: 1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기관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6833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학교사회복사의 신분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교직원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파견된 전문가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19784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장점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다른 전문가와 관계 수립이 용이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HY그래픽" pitchFamily="18" charset="-127"/>
                          <a:ea typeface="HY그래픽" pitchFamily="18" charset="-127"/>
                        </a:rPr>
                        <a:t>신속한 개입이 가능</a:t>
                      </a:r>
                      <a:r>
                        <a:rPr lang="en-US" altLang="ko-KR" dirty="0" smtClean="0">
                          <a:solidFill>
                            <a:srgbClr val="FF0000"/>
                          </a:solidFill>
                          <a:latin typeface="HY그래픽" pitchFamily="18" charset="-127"/>
                          <a:ea typeface="HY그래픽" pitchFamily="18" charset="-127"/>
                        </a:rPr>
                        <a:t>                   </a:t>
                      </a: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포괄적인 접근이 가능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권한이 상대적으로 큼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학교사회복지사의 정체성이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가장 명확함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자유로운 의사결정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자원동원 용이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팀전근이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수월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HY그래픽" pitchFamily="18" charset="-127"/>
                          <a:ea typeface="HY그래픽" pitchFamily="18" charset="-127"/>
                        </a:rPr>
                        <a:t>즉각적인 자문이 가능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704088"/>
            <a:ext cx="8929718" cy="79608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935480"/>
            <a:ext cx="8572560" cy="4389120"/>
          </a:xfrm>
        </p:spPr>
        <p:txBody>
          <a:bodyPr/>
          <a:lstStyle/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학생복지부는 보건교사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특수교사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전문상담교사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학교사회복지사로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구성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각 전문직 간의 팀 접근이 중요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학생복지의 실현을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위해서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:</a:t>
            </a: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학생복지부 모형을 통한  조직의 개편과 그 속에서 학생복지를 담당하는 전문가를 간의 팀 접근이 이루어지도록 하는 것이 바람직함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704088"/>
            <a:ext cx="8929718" cy="58177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357298"/>
            <a:ext cx="9001156" cy="52864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(2)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학교사회복지사가 수행하는 업무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①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학교의 위임업무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학교사회복지사가 학교에서 어떤 역할을 수행하느냐는 학교사회복지사의 전문성을 담보하는 가장 중요한 내용임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안정선 외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2006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연구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개별상담 가장 많음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행정서류관리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개별사정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시설 및 비품관리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지역사회 자원 개발 및 관리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704088"/>
            <a:ext cx="8929718" cy="58177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357298"/>
            <a:ext cx="9001156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(2)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학교사회복지사가 수행하는 업무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학교사회복지사협회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2008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연구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빈곤문제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또래관계문제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심리정서적 문제 비중 큼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학교폭력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가족관계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교사와의 관계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학업문제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704088"/>
            <a:ext cx="8929718" cy="724648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② 협력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학교사회복지사의 복지적 관점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임상심리사의 교육상담학적 관점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시민단체의 사회운동적 관점 활용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함께하는 학교사회복지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(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-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가정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-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지역사회 연계를 통한 통합적인 지원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)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704088"/>
            <a:ext cx="8929718" cy="79608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643050"/>
            <a:ext cx="8643998" cy="5214950"/>
          </a:xfrm>
        </p:spPr>
        <p:txBody>
          <a:bodyPr>
            <a:normAutofit/>
          </a:bodyPr>
          <a:lstStyle/>
          <a:p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-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 •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학교사회복지사와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학생의 관계는 치료적 관계만을 의미하는 것이 아니라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일상 학교생활을 중심으로 관계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를 형성됨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예방적 개입도 필요함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(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진로 및 직업관련사항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)</a:t>
            </a: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</a:pPr>
            <a:r>
              <a:rPr lang="ko-KR" altLang="en-US" dirty="0" err="1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학교사회복지사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-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가족</a:t>
            </a:r>
            <a:endParaRPr lang="en-US" altLang="ko-KR" dirty="0" smtClean="0">
              <a:solidFill>
                <a:prstClr val="black"/>
              </a:solidFill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 •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학교사회복지사가 가족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부모 등에 개입해야 하는 이유</a:t>
            </a:r>
            <a:endParaRPr lang="en-US" altLang="ko-KR" dirty="0" smtClean="0">
              <a:solidFill>
                <a:prstClr val="black"/>
              </a:solidFill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     이들이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학생들의 학교생활에 절대적인 영향을 미치는 중요한 체계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이기 때문</a:t>
            </a:r>
            <a:endParaRPr lang="en-US" altLang="ko-KR" dirty="0" smtClean="0">
              <a:solidFill>
                <a:prstClr val="black"/>
              </a:solidFill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가족치료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상담 </a:t>
            </a:r>
            <a:endParaRPr lang="en-US" altLang="ko-KR" dirty="0" smtClean="0">
              <a:solidFill>
                <a:prstClr val="black"/>
              </a:solidFill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4" name="오른쪽 화살표 3"/>
          <p:cNvSpPr/>
          <p:nvPr/>
        </p:nvSpPr>
        <p:spPr>
          <a:xfrm>
            <a:off x="642910" y="5500702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704088"/>
            <a:ext cx="8929718" cy="79608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935480"/>
            <a:ext cx="8572560" cy="4389120"/>
          </a:xfrm>
        </p:spPr>
        <p:txBody>
          <a:bodyPr/>
          <a:lstStyle/>
          <a:p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-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교사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학교사회복지사는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교사와 적극적인 협력 관계를 맺어야 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-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지역사회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(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기관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)</a:t>
            </a: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사회사업의 기본특성인 생태체계적 관점 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 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즉 </a:t>
            </a:r>
            <a:r>
              <a:rPr lang="en-US" altLang="ko-KR" smtClean="0">
                <a:latin typeface="HY그래픽" pitchFamily="18" charset="-127"/>
                <a:ea typeface="HY그래픽" pitchFamily="18" charset="-127"/>
              </a:rPr>
              <a:t>‘</a:t>
            </a:r>
            <a:r>
              <a:rPr lang="ko-KR" altLang="en-US" smtClean="0">
                <a:latin typeface="HY그래픽" pitchFamily="18" charset="-127"/>
                <a:ea typeface="HY그래픽" pitchFamily="18" charset="-127"/>
              </a:rPr>
              <a:t>상황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속의 개인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’</a:t>
            </a: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지역사회는 학생들의 변화에 대한 필수적인 변화의  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 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주체이자 대상이 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704088"/>
            <a:ext cx="9001156" cy="79608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935480"/>
            <a:ext cx="8715436" cy="4389120"/>
          </a:xfrm>
        </p:spPr>
        <p:txBody>
          <a:bodyPr/>
          <a:lstStyle/>
          <a:p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-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아동 심리전문가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‘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다학문적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접근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’</a:t>
            </a: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    기존의 교사가 갖고 있는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교육적 관점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만이 아니라 사  회복지사가 갖고 있는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복지적 관점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과 방법론이 필요함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학교사회복지사는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적절하고 필요한 자원을 연계하고 조정하는 역할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조정자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중재자 역할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4" name="오른쪽 화살표 3"/>
          <p:cNvSpPr/>
          <p:nvPr/>
        </p:nvSpPr>
        <p:spPr>
          <a:xfrm>
            <a:off x="357158" y="3571876"/>
            <a:ext cx="42862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704088"/>
            <a:ext cx="8929718" cy="79608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③ 자원연계 및 활용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학교사회복지사가 업무 수행을 위해서 지역사회 연계하고 활용하는 것 필수불가결한 사항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최경일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2008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연구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학교사회복지사가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1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년 동안 연계하는 지역사회기관은 평균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13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곳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연계기관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1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위 사회복지관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2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위 정신건강센터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</a:pPr>
            <a:endParaRPr lang="en-US" altLang="ko-KR" dirty="0" smtClean="0">
              <a:solidFill>
                <a:prstClr val="black"/>
              </a:solidFill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704088"/>
            <a:ext cx="8929718" cy="724648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935480"/>
            <a:ext cx="8715436" cy="4389120"/>
          </a:xfrm>
        </p:spPr>
        <p:txBody>
          <a:bodyPr/>
          <a:lstStyle/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학교사회복지사가 지역사회 자원을 많이 활용한다는 것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?</a:t>
            </a: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긍정적인 면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: </a:t>
            </a: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 학교사회복지사가 상담가나 임상심리치료사의 역할만을 수행하는 것이 아니라 보다 적절한 자원을 연계를 위한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중재자</a:t>
            </a:r>
            <a:r>
              <a:rPr lang="en-US" altLang="ko-KR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err="1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조정자</a:t>
            </a:r>
            <a:r>
              <a:rPr lang="en-US" altLang="ko-KR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연계자 역할 </a:t>
            </a:r>
            <a:endParaRPr lang="en-US" altLang="ko-KR" dirty="0" smtClean="0">
              <a:solidFill>
                <a:srgbClr val="FF0000"/>
              </a:solidFill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부정적인 면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:</a:t>
            </a:r>
          </a:p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  학교사회복지사가 학생들을 너무 쉽게 심리상담소나 소아청소년정신과병원에 의뢰하고 있음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844" y="704088"/>
            <a:ext cx="9001156" cy="79608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학교사회복지사가 수행하는 업무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35480"/>
            <a:ext cx="8472518" cy="4389120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④ 평가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학교사회복지사는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다양한 내용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대상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시기 등 객과화된 내용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대상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시기 등 객관화된 학생욕구 및 실태조사 실시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사업을 계획할 때 설문조사를 실시하는 것처럼 사업을 종결할 때 다시 한번 </a:t>
            </a:r>
            <a:r>
              <a:rPr lang="ko-KR" altLang="en-US" i="1" dirty="0" smtClean="0">
                <a:solidFill>
                  <a:srgbClr val="FF0000"/>
                </a:solidFill>
                <a:latin typeface="HY그래픽" pitchFamily="18" charset="-127"/>
                <a:ea typeface="HY그래픽" pitchFamily="18" charset="-127"/>
              </a:rPr>
              <a:t>평가조사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를 실시함으로써 객관적인 효과를 알아볼 수 있음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학교사회복지운형모형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86874" cy="50006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42942"/>
                <a:gridCol w="4071966"/>
                <a:gridCol w="4071966"/>
              </a:tblGrid>
              <a:tr h="420597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학교상주형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20597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학교기반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-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학교중심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지역사회기반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-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학교중심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16593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단점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의사결정 구조에 통제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(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교장</a:t>
                      </a: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,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학교조직</a:t>
                      </a: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)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        </a:t>
                      </a: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재정적인 부담이 큼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즉각적인 자문을 받을 기회가 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제한됨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  <a:latin typeface="HY그래픽" pitchFamily="18" charset="-127"/>
                          <a:ea typeface="HY그래픽" pitchFamily="18" charset="-127"/>
                        </a:rPr>
                        <a:t>이중적인 통제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를 받을 수 있음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재정적인 부담이 큼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6979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재원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민간 또는 정부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민간단체 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사회복지기관 또는 </a:t>
                      </a:r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사회복지공동모금회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)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18022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사례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교육과학기술부와 보건복지가족부가 추진했던 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96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개 학교사회복지사업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사회복지공동모금회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기획사업 중 사회복지관 중심으로 진행되었던 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5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개교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위스타트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또는 </a:t>
                      </a:r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드림스타트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학교사회복지사업 중 일부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과천시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, </a:t>
                      </a: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용인시의 학교사회복지사업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학교사회복지운형모형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0" y="1000109"/>
          <a:ext cx="9144000" cy="56650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0166"/>
                <a:gridCol w="3714776"/>
                <a:gridCol w="3929058"/>
              </a:tblGrid>
              <a:tr h="458717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지역중심형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58717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지역사회기반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-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지역사회 중심모형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센터기반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-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순회 </a:t>
                      </a:r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운형모형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116726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개념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제공주체가 지역사회에 기반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서비스가 지역사회를 중심으로 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함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서비스 제공 주체를 특정 센터에 두고 일정한 지역의 학교를 순회하거나 내방을 통해서  서비스를 제공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7917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: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algn="ctr" latinLnBrk="1"/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사회복지사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1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또는 다수의 학교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: 1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기관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다수의 학교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: 1</a:t>
                      </a:r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개팀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7917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학교사회복사의 신분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지원전문가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지원교사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또는 전문가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19753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장점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재정적인 부담이 적음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solidFill>
                            <a:srgbClr val="FF0000"/>
                          </a:solidFill>
                          <a:latin typeface="HY그래픽" pitchFamily="18" charset="-127"/>
                          <a:ea typeface="HY그래픽" pitchFamily="18" charset="-127"/>
                        </a:rPr>
                        <a:t>자원동원이 용이</a:t>
                      </a:r>
                      <a:endParaRPr lang="en-US" altLang="ko-KR" baseline="0" dirty="0" smtClean="0">
                        <a:solidFill>
                          <a:srgbClr val="FF0000"/>
                        </a:solidFill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자문이 가증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책임의 범위가 제한적인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재정적인 부담이 상대적으로  적음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상급자 또는 동료로부터 즉각적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인 자문이 가능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여러 개의 학교를 동시에 관리 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할 수 있음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학교사회복지운형모형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15436" cy="507726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85818"/>
                <a:gridCol w="3857652"/>
                <a:gridCol w="4071966"/>
              </a:tblGrid>
              <a:tr h="420597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지역중심형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20597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지역사회기반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-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지역사회 중심모형</a:t>
                      </a:r>
                    </a:p>
                    <a:p>
                      <a:pPr algn="ctr"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센터기반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-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순회 </a:t>
                      </a:r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운형모형</a:t>
                      </a:r>
                      <a:endParaRPr lang="ko-KR" altLang="en-US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algn="ctr" latinLnBrk="1"/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16593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단점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정체성을 발견하기 어려움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개입할 수 있는 범위와 대상이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제한적임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 학생들을 충분하게 만날 수 있는 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시간적인 여유가 부족함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>
                          <a:solidFill>
                            <a:srgbClr val="FF0000"/>
                          </a:solidFill>
                          <a:latin typeface="HY그래픽" pitchFamily="18" charset="-127"/>
                          <a:ea typeface="HY그래픽" pitchFamily="18" charset="-127"/>
                        </a:rPr>
                        <a:t>   </a:t>
                      </a:r>
                      <a:r>
                        <a:rPr lang="ko-KR" altLang="en-US" baseline="0" dirty="0" smtClean="0">
                          <a:solidFill>
                            <a:srgbClr val="FF0000"/>
                          </a:solidFill>
                          <a:latin typeface="HY그래픽" pitchFamily="18" charset="-127"/>
                          <a:ea typeface="HY그래픽" pitchFamily="18" charset="-127"/>
                        </a:rPr>
                        <a:t>한 학교에 집중하기 어려움</a:t>
                      </a:r>
                      <a:endParaRPr lang="en-US" altLang="ko-KR" dirty="0" smtClean="0">
                        <a:solidFill>
                          <a:srgbClr val="FF0000"/>
                        </a:solidFill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6979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재원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민간단체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사회복지기관</a:t>
                      </a: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)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민간단체 또는 정부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  <a:tr h="16593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사례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 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학교와 연계하여 서비스를 제공하고 있는 사회복지관의 학교사회복지사업</a:t>
                      </a:r>
                      <a:endParaRPr lang="ko-KR" altLang="en-US" dirty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>
                          <a:latin typeface="HY그래픽" pitchFamily="18" charset="-127"/>
                          <a:ea typeface="HY그래픽" pitchFamily="18" charset="-127"/>
                        </a:rPr>
                        <a:t>  </a:t>
                      </a:r>
                      <a:r>
                        <a:rPr lang="ko-KR" altLang="en-US" dirty="0" err="1" smtClean="0">
                          <a:latin typeface="HY그래픽" pitchFamily="18" charset="-127"/>
                          <a:ea typeface="HY그래픽" pitchFamily="18" charset="-127"/>
                        </a:rPr>
                        <a:t>위스타트</a:t>
                      </a:r>
                      <a:r>
                        <a:rPr lang="ko-KR" altLang="en-US" dirty="0" smtClean="0">
                          <a:latin typeface="HY그래픽" pitchFamily="18" charset="-127"/>
                          <a:ea typeface="HY그래픽" pitchFamily="18" charset="-127"/>
                        </a:rPr>
                        <a:t> 마을 만들기 사업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또는  </a:t>
                      </a:r>
                      <a:r>
                        <a:rPr lang="ko-KR" altLang="en-US" baseline="0" dirty="0" err="1" smtClean="0">
                          <a:latin typeface="HY그래픽" pitchFamily="18" charset="-127"/>
                          <a:ea typeface="HY그래픽" pitchFamily="18" charset="-127"/>
                        </a:rPr>
                        <a:t>드림스타트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사업을 실시하고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있는 지역 가운데 센터를 중심으로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인근학교를 순회하면서  서비스를</a:t>
                      </a:r>
                      <a:endParaRPr lang="en-US" altLang="ko-KR" baseline="0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   </a:t>
                      </a:r>
                      <a:r>
                        <a:rPr lang="ko-KR" altLang="en-US" baseline="0" dirty="0" smtClean="0">
                          <a:latin typeface="HY그래픽" pitchFamily="18" charset="-127"/>
                          <a:ea typeface="HY그래픽" pitchFamily="18" charset="-127"/>
                        </a:rPr>
                        <a:t>제공하는 사례</a:t>
                      </a:r>
                      <a:endParaRPr lang="en-US" altLang="ko-KR" dirty="0" smtClean="0">
                        <a:latin typeface="HY그래픽" pitchFamily="18" charset="-127"/>
                        <a:ea typeface="HY그래픽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8929718" cy="1000108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2</a:t>
            </a:r>
            <a:r>
              <a:rPr lang="en-US" altLang="ko-KR" sz="4400" dirty="0" smtClean="0"/>
              <a:t>. </a:t>
            </a:r>
            <a:r>
              <a:rPr lang="ko-KR" altLang="en-US" sz="4400" dirty="0" smtClean="0"/>
              <a:t>학교사회복지 </a:t>
            </a:r>
            <a:r>
              <a:rPr lang="ko-KR" altLang="en-US" sz="4400" dirty="0" err="1" smtClean="0"/>
              <a:t>운형모형별</a:t>
            </a:r>
            <a:r>
              <a:rPr lang="ko-KR" altLang="en-US" sz="4400" dirty="0" smtClean="0"/>
              <a:t> 실천전략</a:t>
            </a:r>
            <a:r>
              <a:rPr lang="en-US" altLang="ko-KR" sz="4400" dirty="0" smtClean="0"/>
              <a:t/>
            </a:r>
            <a:br>
              <a:rPr lang="en-US" altLang="ko-KR" sz="4400" dirty="0" smtClean="0"/>
            </a:br>
            <a:r>
              <a:rPr lang="en-US" altLang="ko-KR" sz="4400" dirty="0" smtClean="0"/>
              <a:t>       1) </a:t>
            </a:r>
            <a:r>
              <a:rPr lang="ko-KR" altLang="en-US" sz="4400" dirty="0" smtClean="0"/>
              <a:t>공동의 실천전략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Both"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학교에 대한 이해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marL="514350" indent="-514350"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학교의 </a:t>
            </a:r>
            <a:r>
              <a:rPr lang="ko-KR" altLang="en-US" dirty="0" smtClean="0">
                <a:solidFill>
                  <a:srgbClr val="002060"/>
                </a:solidFill>
                <a:latin typeface="HY그래픽" pitchFamily="18" charset="-127"/>
                <a:ea typeface="HY그래픽" pitchFamily="18" charset="-127"/>
              </a:rPr>
              <a:t>교육 내용에 대한 이해</a:t>
            </a:r>
            <a:endParaRPr lang="en-US" altLang="ko-KR" dirty="0" smtClean="0">
              <a:solidFill>
                <a:srgbClr val="002060"/>
              </a:solidFill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•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학교장중점사업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학생들의 전체적인 학습능력 수준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•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 특별활동 현황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학사일정 파악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최근의 교육 동향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</a:pP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학교의 </a:t>
            </a:r>
            <a:r>
              <a:rPr lang="ko-KR" altLang="en-US" dirty="0" smtClean="0">
                <a:solidFill>
                  <a:srgbClr val="002060"/>
                </a:solidFill>
                <a:latin typeface="HY그래픽" pitchFamily="18" charset="-127"/>
                <a:ea typeface="HY그래픽" pitchFamily="18" charset="-127"/>
              </a:rPr>
              <a:t>물리적 환경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에 대한 이해</a:t>
            </a:r>
            <a:endParaRPr lang="en-US" altLang="ko-KR" dirty="0" smtClean="0">
              <a:solidFill>
                <a:prstClr val="black"/>
              </a:solidFill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  •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활용 가능한 공간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은밀한 곳에 대한 파악</a:t>
            </a:r>
            <a:endParaRPr lang="en-US" altLang="ko-KR" dirty="0" smtClean="0">
              <a:solidFill>
                <a:prstClr val="black"/>
              </a:solidFill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  • </a:t>
            </a:r>
            <a:r>
              <a:rPr lang="ko-KR" altLang="en-US" dirty="0" err="1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학교사회복지실을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 꾸밀 수 있는 공간 유무 파악</a:t>
            </a:r>
            <a:endParaRPr lang="en-US" altLang="ko-KR" dirty="0" smtClean="0">
              <a:solidFill>
                <a:prstClr val="black"/>
              </a:solidFill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  <a:buNone/>
            </a:pPr>
            <a:endParaRPr lang="en-US" altLang="ko-KR" dirty="0" smtClean="0">
              <a:solidFill>
                <a:prstClr val="black"/>
              </a:solidFill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</a:pPr>
            <a:r>
              <a:rPr lang="ko-KR" altLang="en-US" dirty="0" smtClean="0">
                <a:solidFill>
                  <a:srgbClr val="002060"/>
                </a:solidFill>
                <a:latin typeface="HY그래픽" pitchFamily="18" charset="-127"/>
                <a:ea typeface="HY그래픽" pitchFamily="18" charset="-127"/>
              </a:rPr>
              <a:t>드러나지 않는 것들에 대한 이해</a:t>
            </a:r>
            <a:endParaRPr lang="en-US" altLang="ko-KR" dirty="0" smtClean="0">
              <a:solidFill>
                <a:srgbClr val="002060"/>
              </a:solidFill>
              <a:latin typeface="HY그래픽" pitchFamily="18" charset="-127"/>
              <a:ea typeface="HY그래픽" pitchFamily="18" charset="-127"/>
            </a:endParaRPr>
          </a:p>
          <a:p>
            <a:pPr lvl="0">
              <a:buClr>
                <a:srgbClr val="0BD0D9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  •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각 부서의 역할 및 상호 역학관계 파악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교사들 간의 친밀관계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학교 혹은 학부모</a:t>
            </a:r>
            <a:r>
              <a:rPr lang="en-US" altLang="ko-KR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HY그래픽" pitchFamily="18" charset="-127"/>
                <a:ea typeface="HY그래픽" pitchFamily="18" charset="-127"/>
              </a:rPr>
              <a:t>지역사회의 학교에 대한 인식</a:t>
            </a:r>
            <a:endParaRPr lang="en-US" altLang="ko-KR" dirty="0" smtClean="0">
              <a:solidFill>
                <a:prstClr val="black"/>
              </a:solidFill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공동전략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92933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Both"/>
            </a:pP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학교에 대한 이해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marL="514350" indent="-514350">
              <a:buAutoNum type="arabicParenBoth"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solidFill>
                  <a:srgbClr val="002060"/>
                </a:solidFill>
                <a:latin typeface="HY그래픽" pitchFamily="18" charset="-127"/>
                <a:ea typeface="HY그래픽" pitchFamily="18" charset="-127"/>
              </a:rPr>
              <a:t>학교조직에 대한 이해</a:t>
            </a:r>
            <a:endParaRPr lang="en-US" altLang="ko-KR" dirty="0" smtClean="0">
              <a:solidFill>
                <a:srgbClr val="002060"/>
              </a:solidFill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: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교장의 리더십 스타일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각종 위원회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다양한 교사모임 영향력 있는 교사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기능직원들과의 관계형성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solidFill>
                  <a:srgbClr val="002060"/>
                </a:solidFill>
                <a:latin typeface="HY그래픽" pitchFamily="18" charset="-127"/>
                <a:ea typeface="HY그래픽" pitchFamily="18" charset="-127"/>
              </a:rPr>
              <a:t>예상되는 장애물의 파악</a:t>
            </a:r>
            <a:endParaRPr lang="en-US" altLang="ko-KR" dirty="0" smtClean="0">
              <a:solidFill>
                <a:srgbClr val="002060"/>
              </a:solidFill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 :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학교사회복지사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자신의 능력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지원인력의 확보 및 교육 학교의 학교사회복지실 실시 의도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err="1" smtClean="0">
                <a:solidFill>
                  <a:srgbClr val="002060"/>
                </a:solidFill>
                <a:latin typeface="HY그래픽" pitchFamily="18" charset="-127"/>
                <a:ea typeface="HY그래픽" pitchFamily="18" charset="-127"/>
              </a:rPr>
              <a:t>학교사회복지사에게</a:t>
            </a:r>
            <a:r>
              <a:rPr lang="ko-KR" altLang="en-US" dirty="0" smtClean="0">
                <a:solidFill>
                  <a:srgbClr val="002060"/>
                </a:solidFill>
                <a:latin typeface="HY그래픽" pitchFamily="18" charset="-127"/>
                <a:ea typeface="HY그래픽" pitchFamily="18" charset="-127"/>
              </a:rPr>
              <a:t> 요구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되는 것들에 대한 이해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 :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학생생활지도상 학교의 현안문제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학생생활지도 스타일 파악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요보호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학생들의 파악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공동전략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(2)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학생에 대한 이해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학생의 문화적 특성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경제적 생활 수준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학교와 주변환경에 대한 이해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학생들의 학교생활에 대한 욕구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: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직 간접적인 학생욕구 조사 실시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파악된 학생들에 대한 해결 노력</a:t>
            </a:r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학교기반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학교중심 </a:t>
            </a:r>
            <a:r>
              <a:rPr lang="ko-KR" altLang="en-US" dirty="0" err="1" smtClean="0"/>
              <a:t>운형모형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 </a:t>
            </a:r>
            <a:r>
              <a:rPr lang="ko-KR" altLang="en-US" dirty="0" smtClean="0"/>
              <a:t>에서의 실천전략     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922520"/>
          </a:xfrm>
        </p:spPr>
        <p:txBody>
          <a:bodyPr>
            <a:normAutofit/>
          </a:bodyPr>
          <a:lstStyle/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준비단계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 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탐색단계     적응단계    정착단계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(1)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준비단계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학교사회복지를 실천할 수 있는 </a:t>
            </a:r>
            <a:r>
              <a:rPr lang="ko-KR" altLang="en-US" dirty="0" smtClean="0">
                <a:solidFill>
                  <a:srgbClr val="0070C0"/>
                </a:solidFill>
                <a:latin typeface="HY그래픽" pitchFamily="18" charset="-127"/>
                <a:ea typeface="HY그래픽" pitchFamily="18" charset="-127"/>
              </a:rPr>
              <a:t>기반을 조성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하는 단계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최우선 과업은 </a:t>
            </a:r>
            <a:r>
              <a:rPr lang="ko-KR" altLang="en-US" dirty="0" smtClean="0">
                <a:solidFill>
                  <a:srgbClr val="002060"/>
                </a:solidFill>
                <a:latin typeface="HY그래픽" pitchFamily="18" charset="-127"/>
                <a:ea typeface="HY그래픽" pitchFamily="18" charset="-127"/>
              </a:rPr>
              <a:t>관계를 형성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하는 것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학교에 대한 이해와 학교를 구성하는 학생 및 그들의 가족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나아가서는 학교가 위치하고 있는 지역사회의 특성 이해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r>
              <a:rPr lang="ko-KR" altLang="en-US" dirty="0" smtClean="0">
                <a:solidFill>
                  <a:srgbClr val="00B050"/>
                </a:solidFill>
                <a:latin typeface="HY그래픽" pitchFamily="18" charset="-127"/>
                <a:ea typeface="HY그래픽" pitchFamily="18" charset="-127"/>
              </a:rPr>
              <a:t>직접적인 실천여건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을 조성한다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. </a:t>
            </a:r>
            <a:r>
              <a:rPr lang="ko-KR" altLang="en-US" dirty="0" smtClean="0">
                <a:solidFill>
                  <a:srgbClr val="0070C0"/>
                </a:solidFill>
                <a:latin typeface="HY그래픽" pitchFamily="18" charset="-127"/>
                <a:ea typeface="HY그래픽" pitchFamily="18" charset="-127"/>
              </a:rPr>
              <a:t>연간계획서 수립</a:t>
            </a:r>
            <a:endParaRPr lang="ko-KR" altLang="en-US" dirty="0">
              <a:solidFill>
                <a:srgbClr val="0070C0"/>
              </a:solidFill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4" name="오른쪽 화살표 3"/>
          <p:cNvSpPr/>
          <p:nvPr/>
        </p:nvSpPr>
        <p:spPr>
          <a:xfrm>
            <a:off x="2214546" y="2643182"/>
            <a:ext cx="28575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오른쪽 화살표 4"/>
          <p:cNvSpPr/>
          <p:nvPr/>
        </p:nvSpPr>
        <p:spPr>
          <a:xfrm>
            <a:off x="3929058" y="2643182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>
            <a:off x="5857884" y="2643182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501</TotalTime>
  <Words>1514</Words>
  <Application>Microsoft Office PowerPoint</Application>
  <PresentationFormat>화면 슬라이드 쇼(4:3)</PresentationFormat>
  <Paragraphs>303</Paragraphs>
  <Slides>29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0" baseType="lpstr">
      <vt:lpstr>흐름</vt:lpstr>
      <vt:lpstr>학교사회복지의 운형모형</vt:lpstr>
      <vt:lpstr>1. 학교사회복지운형모형</vt:lpstr>
      <vt:lpstr>1. 학교사회복지운형모형</vt:lpstr>
      <vt:lpstr>1. 학교사회복지운형모형</vt:lpstr>
      <vt:lpstr>1. 학교사회복지운형모형</vt:lpstr>
      <vt:lpstr>        2. 학교사회복지 운형모형별 실천전략        1) 공동의 실천전략</vt:lpstr>
      <vt:lpstr>1) 공동전략</vt:lpstr>
      <vt:lpstr>1) 공동전략</vt:lpstr>
      <vt:lpstr>2) 학교기반-학교중심 운형모형       에서의 실천전략       </vt:lpstr>
      <vt:lpstr>2) 학교기반-학교중심 운형모형       에서의 실천전략 </vt:lpstr>
      <vt:lpstr>2) 학교기반-학교중심 운형모형       에서의 실천전략 </vt:lpstr>
      <vt:lpstr>3) 지역사회기반 운형모형에서의      실천전략</vt:lpstr>
      <vt:lpstr>  3) 지역사회기반 운형모형에서의실천전략</vt:lpstr>
      <vt:lpstr>3) 지역사회기반 운형모형에서의실천전략</vt:lpstr>
      <vt:lpstr>3) 지역사회기반 운형모형에서의 실천전략</vt:lpstr>
      <vt:lpstr>3) 지역사회기반 운형모형에서의 실천전략</vt:lpstr>
      <vt:lpstr>3) 지역사회기반 운형모형에서의 실천전략</vt:lpstr>
      <vt:lpstr>3) 지역사회기반 운형모형에서의 실천전략</vt:lpstr>
      <vt:lpstr>4) 학교사회복지사가 수행하는 업무</vt:lpstr>
      <vt:lpstr>4) 학교사회복지사가 수행하는 업무</vt:lpstr>
      <vt:lpstr>4) 학교사회복지사가 수행하는 업무</vt:lpstr>
      <vt:lpstr>4) 학교사회복지사가 수행하는 업무</vt:lpstr>
      <vt:lpstr>4) 학교사회복지사가 수행하는 업무</vt:lpstr>
      <vt:lpstr>4) 학교사회복지사가 수행하는 업무</vt:lpstr>
      <vt:lpstr>4) 학교사회복지사가 수행하는 업무</vt:lpstr>
      <vt:lpstr>4) 학교사회복지사가 수행하는 업무</vt:lpstr>
      <vt:lpstr>4) 학교사회복지사가 수행하는 업무</vt:lpstr>
      <vt:lpstr>4) 학교사회복지사가 수행하는 업무</vt:lpstr>
      <vt:lpstr>4) 학교사회복지사가 수행하는 업무</vt:lpstr>
    </vt:vector>
  </TitlesOfParts>
  <Company>KR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학교사회복지의 운형모형</dc:title>
  <dc:creator>DESKTOP</dc:creator>
  <cp:lastModifiedBy>snoopy</cp:lastModifiedBy>
  <cp:revision>80</cp:revision>
  <dcterms:created xsi:type="dcterms:W3CDTF">2010-04-30T14:15:32Z</dcterms:created>
  <dcterms:modified xsi:type="dcterms:W3CDTF">2012-05-13T16:36:11Z</dcterms:modified>
</cp:coreProperties>
</file>