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0" r:id="rId19"/>
    <p:sldId id="273" r:id="rId20"/>
    <p:sldId id="275" r:id="rId21"/>
    <p:sldId id="274" r:id="rId22"/>
    <p:sldId id="276" r:id="rId23"/>
    <p:sldId id="277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90" r:id="rId33"/>
    <p:sldId id="287" r:id="rId34"/>
    <p:sldId id="288" r:id="rId35"/>
    <p:sldId id="289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0C2070-CF34-4ACE-AC93-6F322D264BD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399CE34-D779-44E9-AA1A-640CD43CFB02}">
      <dgm:prSet phldrT="[텍스트]"/>
      <dgm:spPr/>
      <dgm:t>
        <a:bodyPr/>
        <a:lstStyle/>
        <a:p>
          <a:pPr latinLnBrk="1"/>
          <a:r>
            <a:rPr lang="ko-KR" altLang="en-US" dirty="0" smtClean="0"/>
            <a:t>초점</a:t>
          </a:r>
          <a:endParaRPr lang="ko-KR" altLang="en-US" dirty="0"/>
        </a:p>
      </dgm:t>
    </dgm:pt>
    <dgm:pt modelId="{7057FB33-C66C-4DCE-AE74-9EF1A2DBE533}" type="par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28DE1A4D-DA34-48E4-8805-7B922CB2F2BD}" type="sib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441F9932-BB26-46E5-9AC4-1EC6E0E8175A}">
      <dgm:prSet phldrT="[텍스트]"/>
      <dgm:spPr/>
      <dgm:t>
        <a:bodyPr/>
        <a:lstStyle/>
        <a:p>
          <a:pPr latinLnBrk="1"/>
          <a:r>
            <a:rPr lang="ko-KR" altLang="en-US" dirty="0" smtClean="0"/>
            <a:t>아동</a:t>
          </a:r>
          <a:r>
            <a:rPr lang="en-US" altLang="ko-KR" dirty="0" smtClean="0"/>
            <a:t>,</a:t>
          </a:r>
          <a:r>
            <a:rPr lang="ko-KR" altLang="en-US" dirty="0" smtClean="0"/>
            <a:t>학생</a:t>
          </a:r>
          <a:r>
            <a:rPr lang="en-US" altLang="ko-KR" dirty="0" smtClean="0"/>
            <a:t>, </a:t>
          </a:r>
          <a:r>
            <a:rPr lang="ko-KR" altLang="en-US" dirty="0" smtClean="0"/>
            <a:t>학교나 지역 등 아동을 둘러싼 환경</a:t>
          </a:r>
          <a:r>
            <a:rPr lang="en-US" altLang="ko-KR" dirty="0" smtClean="0"/>
            <a:t>, </a:t>
          </a:r>
          <a:r>
            <a:rPr lang="ko-KR" altLang="en-US" dirty="0" smtClean="0"/>
            <a:t>교육체계 및  이들이 상호작용하는 접점 영역</a:t>
          </a:r>
          <a:endParaRPr lang="ko-KR" altLang="en-US" dirty="0"/>
        </a:p>
      </dgm:t>
    </dgm:pt>
    <dgm:pt modelId="{DF943DFD-9C9B-48BF-8012-7F726DC0B757}" type="par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A4150A21-9A89-40A6-8116-B589EFD0FD6D}" type="sib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3E805E72-2324-41AD-9DC5-B9E8382202BC}">
      <dgm:prSet phldrT="[텍스트]"/>
      <dgm:spPr/>
      <dgm:t>
        <a:bodyPr/>
        <a:lstStyle/>
        <a:p>
          <a:pPr latinLnBrk="1"/>
          <a:r>
            <a:rPr lang="ko-KR" altLang="en-US" dirty="0" smtClean="0"/>
            <a:t>목표</a:t>
          </a:r>
          <a:endParaRPr lang="ko-KR" altLang="en-US" dirty="0"/>
        </a:p>
      </dgm:t>
    </dgm:pt>
    <dgm:pt modelId="{FB55E9B7-AC31-471C-B553-EE134BAD1F2D}" type="parTrans" cxnId="{C9848DFC-447A-497E-BCD2-80D9D111F6B9}">
      <dgm:prSet/>
      <dgm:spPr/>
      <dgm:t>
        <a:bodyPr/>
        <a:lstStyle/>
        <a:p>
          <a:pPr latinLnBrk="1"/>
          <a:endParaRPr lang="ko-KR" altLang="en-US"/>
        </a:p>
      </dgm:t>
    </dgm:pt>
    <dgm:pt modelId="{4A02F2AE-A8E4-4854-B040-9986F710B25B}" type="sibTrans" cxnId="{C9848DFC-447A-497E-BCD2-80D9D111F6B9}">
      <dgm:prSet/>
      <dgm:spPr/>
      <dgm:t>
        <a:bodyPr/>
        <a:lstStyle/>
        <a:p>
          <a:pPr latinLnBrk="1"/>
          <a:endParaRPr lang="ko-KR" altLang="en-US"/>
        </a:p>
      </dgm:t>
    </dgm:pt>
    <dgm:pt modelId="{BE036DD7-C985-4EB7-B495-368462662702}">
      <dgm:prSet phldrT="[텍스트]"/>
      <dgm:spPr/>
      <dgm:t>
        <a:bodyPr/>
        <a:lstStyle/>
        <a:p>
          <a:pPr latinLnBrk="1"/>
          <a:r>
            <a:rPr lang="ko-KR" altLang="en-US" dirty="0" smtClean="0"/>
            <a:t>아동</a:t>
          </a:r>
          <a:r>
            <a:rPr lang="en-US" altLang="ko-KR" dirty="0" smtClean="0"/>
            <a:t>, </a:t>
          </a:r>
          <a:r>
            <a:rPr lang="ko-KR" altLang="en-US" dirty="0" smtClean="0"/>
            <a:t>학생의 생활문제를 가져오게 하는 교육병리의 문제해결</a:t>
          </a:r>
          <a:endParaRPr lang="ko-KR" altLang="en-US" dirty="0"/>
        </a:p>
      </dgm:t>
    </dgm:pt>
    <dgm:pt modelId="{60402AAA-3AED-4996-ACC6-F5390E916BB5}" type="parTrans" cxnId="{E3A2B5C1-ED7E-4730-90BC-B9F499B076C6}">
      <dgm:prSet/>
      <dgm:spPr/>
      <dgm:t>
        <a:bodyPr/>
        <a:lstStyle/>
        <a:p>
          <a:pPr latinLnBrk="1"/>
          <a:endParaRPr lang="ko-KR" altLang="en-US"/>
        </a:p>
      </dgm:t>
    </dgm:pt>
    <dgm:pt modelId="{1E3AB3A8-9857-4539-BD3A-D67C43FFEFC8}" type="sibTrans" cxnId="{E3A2B5C1-ED7E-4730-90BC-B9F499B076C6}">
      <dgm:prSet/>
      <dgm:spPr/>
      <dgm:t>
        <a:bodyPr/>
        <a:lstStyle/>
        <a:p>
          <a:pPr latinLnBrk="1"/>
          <a:endParaRPr lang="ko-KR" altLang="en-US"/>
        </a:p>
      </dgm:t>
    </dgm:pt>
    <dgm:pt modelId="{84647D53-85EE-4D89-8A85-E308BCC7DD15}">
      <dgm:prSet phldrT="[텍스트]"/>
      <dgm:spPr/>
      <dgm:t>
        <a:bodyPr/>
        <a:lstStyle/>
        <a:p>
          <a:pPr latinLnBrk="1"/>
          <a:r>
            <a:rPr lang="ko-KR" altLang="en-US" dirty="0" smtClean="0"/>
            <a:t>아동</a:t>
          </a:r>
          <a:r>
            <a:rPr lang="en-US" altLang="ko-KR" dirty="0" smtClean="0"/>
            <a:t>, </a:t>
          </a:r>
          <a:r>
            <a:rPr lang="ko-KR" altLang="en-US" dirty="0" smtClean="0"/>
            <a:t>학생의 생활 전반을 지원 및 생활환경의 조정 및 변화</a:t>
          </a:r>
          <a:endParaRPr lang="ko-KR" altLang="en-US" dirty="0"/>
        </a:p>
      </dgm:t>
    </dgm:pt>
    <dgm:pt modelId="{0D78D03F-5E04-4390-9583-48D0B17A32C5}" type="parTrans" cxnId="{8F3C1084-FAAD-4703-9553-CD3359EC48A8}">
      <dgm:prSet/>
      <dgm:spPr/>
      <dgm:t>
        <a:bodyPr/>
        <a:lstStyle/>
        <a:p>
          <a:pPr latinLnBrk="1"/>
          <a:endParaRPr lang="ko-KR" altLang="en-US"/>
        </a:p>
      </dgm:t>
    </dgm:pt>
    <dgm:pt modelId="{83AD92E1-09D7-4026-AF7C-D260124511E3}" type="sibTrans" cxnId="{8F3C1084-FAAD-4703-9553-CD3359EC48A8}">
      <dgm:prSet/>
      <dgm:spPr/>
      <dgm:t>
        <a:bodyPr/>
        <a:lstStyle/>
        <a:p>
          <a:pPr latinLnBrk="1"/>
          <a:endParaRPr lang="ko-KR" altLang="en-US"/>
        </a:p>
      </dgm:t>
    </dgm:pt>
    <dgm:pt modelId="{20DCB01A-4201-4851-B8A9-C2A120CFB246}">
      <dgm:prSet phldrT="[텍스트]"/>
      <dgm:spPr/>
      <dgm:t>
        <a:bodyPr/>
        <a:lstStyle/>
        <a:p>
          <a:pPr latinLnBrk="1"/>
          <a:r>
            <a:rPr lang="ko-KR" altLang="en-US" dirty="0" smtClean="0"/>
            <a:t>대상</a:t>
          </a:r>
          <a:endParaRPr lang="ko-KR" altLang="en-US" dirty="0"/>
        </a:p>
      </dgm:t>
    </dgm:pt>
    <dgm:pt modelId="{9C139705-DCBE-400E-8ECD-EBE4E030D987}" type="parTrans" cxnId="{A9AA7920-FE46-44D6-93C9-B29CB0A487E4}">
      <dgm:prSet/>
      <dgm:spPr/>
      <dgm:t>
        <a:bodyPr/>
        <a:lstStyle/>
        <a:p>
          <a:pPr latinLnBrk="1"/>
          <a:endParaRPr lang="ko-KR" altLang="en-US"/>
        </a:p>
      </dgm:t>
    </dgm:pt>
    <dgm:pt modelId="{CF648862-99FB-4B88-A7FA-52D2553850C0}" type="sibTrans" cxnId="{A9AA7920-FE46-44D6-93C9-B29CB0A487E4}">
      <dgm:prSet/>
      <dgm:spPr/>
      <dgm:t>
        <a:bodyPr/>
        <a:lstStyle/>
        <a:p>
          <a:pPr latinLnBrk="1"/>
          <a:endParaRPr lang="ko-KR" altLang="en-US"/>
        </a:p>
      </dgm:t>
    </dgm:pt>
    <dgm:pt modelId="{395F51F6-AFA9-4AD0-8FB5-7B853775A387}">
      <dgm:prSet phldrT="[텍스트]"/>
      <dgm:spPr/>
      <dgm:t>
        <a:bodyPr/>
        <a:lstStyle/>
        <a:p>
          <a:pPr latinLnBrk="1"/>
          <a:r>
            <a:rPr lang="ko-KR" altLang="en-US" dirty="0" smtClean="0"/>
            <a:t>아동</a:t>
          </a:r>
          <a:r>
            <a:rPr lang="en-US" altLang="ko-KR" dirty="0" smtClean="0"/>
            <a:t>, </a:t>
          </a:r>
          <a:r>
            <a:rPr lang="ko-KR" altLang="en-US" dirty="0" smtClean="0"/>
            <a:t>학생</a:t>
          </a:r>
          <a:r>
            <a:rPr lang="en-US" altLang="ko-KR" dirty="0" smtClean="0"/>
            <a:t>, </a:t>
          </a:r>
          <a:r>
            <a:rPr lang="ko-KR" altLang="en-US" dirty="0" smtClean="0"/>
            <a:t>보호자</a:t>
          </a:r>
          <a:r>
            <a:rPr lang="en-US" altLang="ko-KR" dirty="0" smtClean="0"/>
            <a:t>, </a:t>
          </a:r>
          <a:r>
            <a:rPr lang="ko-KR" altLang="en-US" dirty="0" smtClean="0"/>
            <a:t>교사 및 학교조직</a:t>
          </a:r>
          <a:endParaRPr lang="ko-KR" altLang="en-US" dirty="0"/>
        </a:p>
      </dgm:t>
    </dgm:pt>
    <dgm:pt modelId="{C684AF10-E3BC-4B3A-B6F3-EDD406C457D5}" type="parTrans" cxnId="{51141E1D-AAED-4A58-B048-E4688D4BBBA3}">
      <dgm:prSet/>
      <dgm:spPr/>
      <dgm:t>
        <a:bodyPr/>
        <a:lstStyle/>
        <a:p>
          <a:pPr latinLnBrk="1"/>
          <a:endParaRPr lang="ko-KR" altLang="en-US"/>
        </a:p>
      </dgm:t>
    </dgm:pt>
    <dgm:pt modelId="{3D03D16A-A0A5-4B77-BA32-363B5939CDC4}" type="sibTrans" cxnId="{51141E1D-AAED-4A58-B048-E4688D4BBBA3}">
      <dgm:prSet/>
      <dgm:spPr/>
      <dgm:t>
        <a:bodyPr/>
        <a:lstStyle/>
        <a:p>
          <a:pPr latinLnBrk="1"/>
          <a:endParaRPr lang="ko-KR" altLang="en-US"/>
        </a:p>
      </dgm:t>
    </dgm:pt>
    <dgm:pt modelId="{8412D99A-9403-4C86-96E4-CB6F57878703}">
      <dgm:prSet phldrT="[텍스트]"/>
      <dgm:spPr/>
      <dgm:t>
        <a:bodyPr/>
        <a:lstStyle/>
        <a:p>
          <a:pPr latinLnBrk="1"/>
          <a:r>
            <a:rPr lang="ko-KR" altLang="en-US" dirty="0" smtClean="0"/>
            <a:t>아동 및 학생에 영향을 미치는 지역의 생활환경</a:t>
          </a:r>
          <a:endParaRPr lang="ko-KR" altLang="en-US" dirty="0"/>
        </a:p>
      </dgm:t>
    </dgm:pt>
    <dgm:pt modelId="{1DE8D8F9-F557-4B49-B9C6-205CC38E2CA1}" type="parTrans" cxnId="{B1A44243-122B-444F-9E49-6F9BC60EC4BB}">
      <dgm:prSet/>
      <dgm:spPr/>
      <dgm:t>
        <a:bodyPr/>
        <a:lstStyle/>
        <a:p>
          <a:pPr latinLnBrk="1"/>
          <a:endParaRPr lang="ko-KR" altLang="en-US"/>
        </a:p>
      </dgm:t>
    </dgm:pt>
    <dgm:pt modelId="{6CE6F390-A9A8-40B2-AF6A-AF33E6BD1948}" type="sibTrans" cxnId="{B1A44243-122B-444F-9E49-6F9BC60EC4BB}">
      <dgm:prSet/>
      <dgm:spPr/>
      <dgm:t>
        <a:bodyPr/>
        <a:lstStyle/>
        <a:p>
          <a:pPr latinLnBrk="1"/>
          <a:endParaRPr lang="ko-KR" altLang="en-US"/>
        </a:p>
      </dgm:t>
    </dgm:pt>
    <dgm:pt modelId="{84717419-6D7D-4715-AA3A-F5EB5A9EFB17}" type="pres">
      <dgm:prSet presAssocID="{CC0C2070-CF34-4ACE-AC93-6F322D264B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40C191-15FB-4AA4-8205-A9E96100E8E5}" type="pres">
      <dgm:prSet presAssocID="{C399CE34-D779-44E9-AA1A-640CD43CFB02}" presName="composite" presStyleCnt="0"/>
      <dgm:spPr/>
    </dgm:pt>
    <dgm:pt modelId="{1A392687-3463-4778-BC3C-7756A7C8D902}" type="pres">
      <dgm:prSet presAssocID="{C399CE34-D779-44E9-AA1A-640CD43CFB0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D6F5AC-3416-4AE8-BD71-B85EC9A6C054}" type="pres">
      <dgm:prSet presAssocID="{C399CE34-D779-44E9-AA1A-640CD43CFB0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063202-92A1-4E7D-81AD-CF190703EC66}" type="pres">
      <dgm:prSet presAssocID="{28DE1A4D-DA34-48E4-8805-7B922CB2F2BD}" presName="sp" presStyleCnt="0"/>
      <dgm:spPr/>
    </dgm:pt>
    <dgm:pt modelId="{C62045AB-1F3C-4F96-9310-0C579E78C618}" type="pres">
      <dgm:prSet presAssocID="{3E805E72-2324-41AD-9DC5-B9E8382202BC}" presName="composite" presStyleCnt="0"/>
      <dgm:spPr/>
    </dgm:pt>
    <dgm:pt modelId="{E68F712B-A5EC-45EF-8A53-F764883DDA3D}" type="pres">
      <dgm:prSet presAssocID="{3E805E72-2324-41AD-9DC5-B9E8382202B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7E1EF5-514C-455F-B0AC-319817FC9230}" type="pres">
      <dgm:prSet presAssocID="{3E805E72-2324-41AD-9DC5-B9E8382202B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3E96DA5-2FA7-4369-8237-ACABFD394D81}" type="pres">
      <dgm:prSet presAssocID="{4A02F2AE-A8E4-4854-B040-9986F710B25B}" presName="sp" presStyleCnt="0"/>
      <dgm:spPr/>
    </dgm:pt>
    <dgm:pt modelId="{29804B08-040A-4227-99C5-DFDCB7325682}" type="pres">
      <dgm:prSet presAssocID="{20DCB01A-4201-4851-B8A9-C2A120CFB246}" presName="composite" presStyleCnt="0"/>
      <dgm:spPr/>
    </dgm:pt>
    <dgm:pt modelId="{81489F9E-F414-4155-9F29-C953CBE423B7}" type="pres">
      <dgm:prSet presAssocID="{20DCB01A-4201-4851-B8A9-C2A120CFB24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A572D3-CB9F-44F6-83A1-FC36142E8E93}" type="pres">
      <dgm:prSet presAssocID="{20DCB01A-4201-4851-B8A9-C2A120CFB24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68FA0DF-C7FD-4CB2-8764-16A38C07A04C}" type="presOf" srcId="{C399CE34-D779-44E9-AA1A-640CD43CFB02}" destId="{1A392687-3463-4778-BC3C-7756A7C8D902}" srcOrd="0" destOrd="0" presId="urn:microsoft.com/office/officeart/2005/8/layout/chevron2"/>
    <dgm:cxn modelId="{7110A1C2-1914-4C5C-B774-7A93D1F2E609}" srcId="{CC0C2070-CF34-4ACE-AC93-6F322D264BD8}" destId="{C399CE34-D779-44E9-AA1A-640CD43CFB02}" srcOrd="0" destOrd="0" parTransId="{7057FB33-C66C-4DCE-AE74-9EF1A2DBE533}" sibTransId="{28DE1A4D-DA34-48E4-8805-7B922CB2F2BD}"/>
    <dgm:cxn modelId="{A9791A4B-FC66-4340-AFBB-E1139C2C1C9B}" type="presOf" srcId="{3E805E72-2324-41AD-9DC5-B9E8382202BC}" destId="{E68F712B-A5EC-45EF-8A53-F764883DDA3D}" srcOrd="0" destOrd="0" presId="urn:microsoft.com/office/officeart/2005/8/layout/chevron2"/>
    <dgm:cxn modelId="{8F3C1084-FAAD-4703-9553-CD3359EC48A8}" srcId="{3E805E72-2324-41AD-9DC5-B9E8382202BC}" destId="{84647D53-85EE-4D89-8A85-E308BCC7DD15}" srcOrd="1" destOrd="0" parTransId="{0D78D03F-5E04-4390-9583-48D0B17A32C5}" sibTransId="{83AD92E1-09D7-4026-AF7C-D260124511E3}"/>
    <dgm:cxn modelId="{8AF29642-24C8-4DC9-BBB3-8FB6F982E70F}" srcId="{C399CE34-D779-44E9-AA1A-640CD43CFB02}" destId="{441F9932-BB26-46E5-9AC4-1EC6E0E8175A}" srcOrd="0" destOrd="0" parTransId="{DF943DFD-9C9B-48BF-8012-7F726DC0B757}" sibTransId="{A4150A21-9A89-40A6-8116-B589EFD0FD6D}"/>
    <dgm:cxn modelId="{0BDEBDBA-E551-40DC-BE84-ACF8E9334466}" type="presOf" srcId="{BE036DD7-C985-4EB7-B495-368462662702}" destId="{A97E1EF5-514C-455F-B0AC-319817FC9230}" srcOrd="0" destOrd="0" presId="urn:microsoft.com/office/officeart/2005/8/layout/chevron2"/>
    <dgm:cxn modelId="{51141E1D-AAED-4A58-B048-E4688D4BBBA3}" srcId="{20DCB01A-4201-4851-B8A9-C2A120CFB246}" destId="{395F51F6-AFA9-4AD0-8FB5-7B853775A387}" srcOrd="0" destOrd="0" parTransId="{C684AF10-E3BC-4B3A-B6F3-EDD406C457D5}" sibTransId="{3D03D16A-A0A5-4B77-BA32-363B5939CDC4}"/>
    <dgm:cxn modelId="{9F73951C-3DB7-4B74-9AA8-B2A2D6C7C8C3}" type="presOf" srcId="{84647D53-85EE-4D89-8A85-E308BCC7DD15}" destId="{A97E1EF5-514C-455F-B0AC-319817FC9230}" srcOrd="0" destOrd="1" presId="urn:microsoft.com/office/officeart/2005/8/layout/chevron2"/>
    <dgm:cxn modelId="{E3A2B5C1-ED7E-4730-90BC-B9F499B076C6}" srcId="{3E805E72-2324-41AD-9DC5-B9E8382202BC}" destId="{BE036DD7-C985-4EB7-B495-368462662702}" srcOrd="0" destOrd="0" parTransId="{60402AAA-3AED-4996-ACC6-F5390E916BB5}" sibTransId="{1E3AB3A8-9857-4539-BD3A-D67C43FFEFC8}"/>
    <dgm:cxn modelId="{DA7BC4C2-5ECD-4E9B-ABB5-EE5A86A23AAC}" type="presOf" srcId="{395F51F6-AFA9-4AD0-8FB5-7B853775A387}" destId="{2DA572D3-CB9F-44F6-83A1-FC36142E8E93}" srcOrd="0" destOrd="0" presId="urn:microsoft.com/office/officeart/2005/8/layout/chevron2"/>
    <dgm:cxn modelId="{373BDE2D-C32B-4E28-8812-66703E971FBB}" type="presOf" srcId="{20DCB01A-4201-4851-B8A9-C2A120CFB246}" destId="{81489F9E-F414-4155-9F29-C953CBE423B7}" srcOrd="0" destOrd="0" presId="urn:microsoft.com/office/officeart/2005/8/layout/chevron2"/>
    <dgm:cxn modelId="{3F8C5E46-1D23-4B26-B3EB-987532DA7221}" type="presOf" srcId="{441F9932-BB26-46E5-9AC4-1EC6E0E8175A}" destId="{2DD6F5AC-3416-4AE8-BD71-B85EC9A6C054}" srcOrd="0" destOrd="0" presId="urn:microsoft.com/office/officeart/2005/8/layout/chevron2"/>
    <dgm:cxn modelId="{ACF7CDFD-E075-487F-98B0-C416B0DB7F39}" type="presOf" srcId="{8412D99A-9403-4C86-96E4-CB6F57878703}" destId="{2DA572D3-CB9F-44F6-83A1-FC36142E8E93}" srcOrd="0" destOrd="1" presId="urn:microsoft.com/office/officeart/2005/8/layout/chevron2"/>
    <dgm:cxn modelId="{B1A44243-122B-444F-9E49-6F9BC60EC4BB}" srcId="{20DCB01A-4201-4851-B8A9-C2A120CFB246}" destId="{8412D99A-9403-4C86-96E4-CB6F57878703}" srcOrd="1" destOrd="0" parTransId="{1DE8D8F9-F557-4B49-B9C6-205CC38E2CA1}" sibTransId="{6CE6F390-A9A8-40B2-AF6A-AF33E6BD1948}"/>
    <dgm:cxn modelId="{381FA1FA-BCD1-4674-905F-A43B14EB2183}" type="presOf" srcId="{CC0C2070-CF34-4ACE-AC93-6F322D264BD8}" destId="{84717419-6D7D-4715-AA3A-F5EB5A9EFB17}" srcOrd="0" destOrd="0" presId="urn:microsoft.com/office/officeart/2005/8/layout/chevron2"/>
    <dgm:cxn modelId="{A9AA7920-FE46-44D6-93C9-B29CB0A487E4}" srcId="{CC0C2070-CF34-4ACE-AC93-6F322D264BD8}" destId="{20DCB01A-4201-4851-B8A9-C2A120CFB246}" srcOrd="2" destOrd="0" parTransId="{9C139705-DCBE-400E-8ECD-EBE4E030D987}" sibTransId="{CF648862-99FB-4B88-A7FA-52D2553850C0}"/>
    <dgm:cxn modelId="{C9848DFC-447A-497E-BCD2-80D9D111F6B9}" srcId="{CC0C2070-CF34-4ACE-AC93-6F322D264BD8}" destId="{3E805E72-2324-41AD-9DC5-B9E8382202BC}" srcOrd="1" destOrd="0" parTransId="{FB55E9B7-AC31-471C-B553-EE134BAD1F2D}" sibTransId="{4A02F2AE-A8E4-4854-B040-9986F710B25B}"/>
    <dgm:cxn modelId="{D97E4913-4805-4D42-BD79-258FC47A777A}" type="presParOf" srcId="{84717419-6D7D-4715-AA3A-F5EB5A9EFB17}" destId="{9040C191-15FB-4AA4-8205-A9E96100E8E5}" srcOrd="0" destOrd="0" presId="urn:microsoft.com/office/officeart/2005/8/layout/chevron2"/>
    <dgm:cxn modelId="{FC4C3315-73E7-4458-A7AE-CBC2F9AF022A}" type="presParOf" srcId="{9040C191-15FB-4AA4-8205-A9E96100E8E5}" destId="{1A392687-3463-4778-BC3C-7756A7C8D902}" srcOrd="0" destOrd="0" presId="urn:microsoft.com/office/officeart/2005/8/layout/chevron2"/>
    <dgm:cxn modelId="{6AB8FC26-FD40-4D63-B23D-E7C1C1C4843B}" type="presParOf" srcId="{9040C191-15FB-4AA4-8205-A9E96100E8E5}" destId="{2DD6F5AC-3416-4AE8-BD71-B85EC9A6C054}" srcOrd="1" destOrd="0" presId="urn:microsoft.com/office/officeart/2005/8/layout/chevron2"/>
    <dgm:cxn modelId="{65D2FED1-BA9D-46F0-87F4-C222965B0565}" type="presParOf" srcId="{84717419-6D7D-4715-AA3A-F5EB5A9EFB17}" destId="{76063202-92A1-4E7D-81AD-CF190703EC66}" srcOrd="1" destOrd="0" presId="urn:microsoft.com/office/officeart/2005/8/layout/chevron2"/>
    <dgm:cxn modelId="{7F8C0ECC-3D25-42DB-9F05-3341C84502E4}" type="presParOf" srcId="{84717419-6D7D-4715-AA3A-F5EB5A9EFB17}" destId="{C62045AB-1F3C-4F96-9310-0C579E78C618}" srcOrd="2" destOrd="0" presId="urn:microsoft.com/office/officeart/2005/8/layout/chevron2"/>
    <dgm:cxn modelId="{4AB30B72-C7CC-4AF8-BEE4-DC0F9C4DDC90}" type="presParOf" srcId="{C62045AB-1F3C-4F96-9310-0C579E78C618}" destId="{E68F712B-A5EC-45EF-8A53-F764883DDA3D}" srcOrd="0" destOrd="0" presId="urn:microsoft.com/office/officeart/2005/8/layout/chevron2"/>
    <dgm:cxn modelId="{32A08501-B457-4488-96C6-33FF008F3C3C}" type="presParOf" srcId="{C62045AB-1F3C-4F96-9310-0C579E78C618}" destId="{A97E1EF5-514C-455F-B0AC-319817FC9230}" srcOrd="1" destOrd="0" presId="urn:microsoft.com/office/officeart/2005/8/layout/chevron2"/>
    <dgm:cxn modelId="{9824D098-E201-41EC-8974-7E08FE51F6A4}" type="presParOf" srcId="{84717419-6D7D-4715-AA3A-F5EB5A9EFB17}" destId="{53E96DA5-2FA7-4369-8237-ACABFD394D81}" srcOrd="3" destOrd="0" presId="urn:microsoft.com/office/officeart/2005/8/layout/chevron2"/>
    <dgm:cxn modelId="{4B9EBC94-1B2D-4801-ABCE-83CC7690EE9A}" type="presParOf" srcId="{84717419-6D7D-4715-AA3A-F5EB5A9EFB17}" destId="{29804B08-040A-4227-99C5-DFDCB7325682}" srcOrd="4" destOrd="0" presId="urn:microsoft.com/office/officeart/2005/8/layout/chevron2"/>
    <dgm:cxn modelId="{C806B5DD-5DAE-4D59-B8DE-3519D089D7D9}" type="presParOf" srcId="{29804B08-040A-4227-99C5-DFDCB7325682}" destId="{81489F9E-F414-4155-9F29-C953CBE423B7}" srcOrd="0" destOrd="0" presId="urn:microsoft.com/office/officeart/2005/8/layout/chevron2"/>
    <dgm:cxn modelId="{978EED6C-5A6B-4F02-8F7B-C06A6F23DE9C}" type="presParOf" srcId="{29804B08-040A-4227-99C5-DFDCB7325682}" destId="{2DA572D3-CB9F-44F6-83A1-FC36142E8E93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0C2070-CF34-4ACE-AC93-6F322D264BD8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pPr latinLnBrk="1"/>
          <a:endParaRPr lang="ko-KR" altLang="en-US"/>
        </a:p>
      </dgm:t>
    </dgm:pt>
    <dgm:pt modelId="{C399CE34-D779-44E9-AA1A-640CD43CFB02}">
      <dgm:prSet phldrT="[텍스트]"/>
      <dgm:spPr/>
      <dgm:t>
        <a:bodyPr/>
        <a:lstStyle/>
        <a:p>
          <a:pPr latinLnBrk="1"/>
          <a:r>
            <a:rPr lang="ko-KR" altLang="en-US" dirty="0" smtClean="0"/>
            <a:t>문제의</a:t>
          </a:r>
          <a:endParaRPr lang="en-US" altLang="ko-KR" dirty="0" smtClean="0"/>
        </a:p>
        <a:p>
          <a:pPr latinLnBrk="1"/>
          <a:r>
            <a:rPr lang="ko-KR" altLang="en-US" dirty="0" smtClean="0"/>
            <a:t>원인</a:t>
          </a:r>
          <a:endParaRPr lang="ko-KR" altLang="en-US" dirty="0"/>
        </a:p>
      </dgm:t>
    </dgm:pt>
    <dgm:pt modelId="{7057FB33-C66C-4DCE-AE74-9EF1A2DBE533}" type="par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28DE1A4D-DA34-48E4-8805-7B922CB2F2BD}" type="sib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441F9932-BB26-46E5-9AC4-1EC6E0E8175A}">
      <dgm:prSet phldrT="[텍스트]"/>
      <dgm:spPr/>
      <dgm:t>
        <a:bodyPr/>
        <a:lstStyle/>
        <a:p>
          <a:pPr latinLnBrk="1"/>
          <a:r>
            <a:rPr lang="ko-KR" altLang="en-US" dirty="0" smtClean="0"/>
            <a:t>아동을 둘러싼 </a:t>
          </a:r>
          <a:r>
            <a:rPr lang="ko-KR" altLang="en-US" dirty="0" smtClean="0">
              <a:solidFill>
                <a:srgbClr val="FF0000"/>
              </a:solidFill>
            </a:rPr>
            <a:t>생활상의 문제들 </a:t>
          </a:r>
          <a:endParaRPr lang="ko-KR" altLang="en-US" dirty="0">
            <a:solidFill>
              <a:srgbClr val="FF0000"/>
            </a:solidFill>
          </a:endParaRPr>
        </a:p>
      </dgm:t>
    </dgm:pt>
    <dgm:pt modelId="{DF943DFD-9C9B-48BF-8012-7F726DC0B757}" type="par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A4150A21-9A89-40A6-8116-B589EFD0FD6D}" type="sib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60EE1E3F-D909-4511-8BF3-C550B221853A}">
      <dgm:prSet phldrT="[텍스트]"/>
      <dgm:spPr/>
      <dgm:t>
        <a:bodyPr/>
        <a:lstStyle/>
        <a:p>
          <a:pPr latinLnBrk="1"/>
          <a:r>
            <a:rPr lang="ko-KR" altLang="en-US" dirty="0" smtClean="0"/>
            <a:t>교육시스템에 의한 과도한 스트레스</a:t>
          </a:r>
          <a:r>
            <a:rPr lang="en-US" altLang="ko-KR" dirty="0" smtClean="0"/>
            <a:t>, </a:t>
          </a:r>
          <a:r>
            <a:rPr lang="ko-KR" altLang="en-US" dirty="0" smtClean="0"/>
            <a:t>가정</a:t>
          </a:r>
          <a:r>
            <a:rPr lang="en-US" altLang="ko-KR" dirty="0" smtClean="0"/>
            <a:t>, </a:t>
          </a:r>
          <a:r>
            <a:rPr lang="ko-KR" altLang="en-US" dirty="0" smtClean="0"/>
            <a:t>지역사회 등의 환경요인</a:t>
          </a:r>
          <a:endParaRPr lang="ko-KR" altLang="en-US" dirty="0"/>
        </a:p>
      </dgm:t>
    </dgm:pt>
    <dgm:pt modelId="{C23B5E90-66BC-4702-963E-5BE8FAF4570F}" type="par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98C122A8-FF43-4733-8141-58DE11FD7A43}" type="sib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3E805E72-2324-41AD-9DC5-B9E8382202BC}">
      <dgm:prSet phldrT="[텍스트]"/>
      <dgm:spPr/>
      <dgm:t>
        <a:bodyPr/>
        <a:lstStyle/>
        <a:p>
          <a:pPr latinLnBrk="1"/>
          <a:r>
            <a:rPr lang="ko-KR" altLang="en-US" dirty="0" smtClean="0"/>
            <a:t>학교사회복지사의 활동</a:t>
          </a:r>
          <a:endParaRPr lang="ko-KR" altLang="en-US" dirty="0"/>
        </a:p>
      </dgm:t>
    </dgm:pt>
    <dgm:pt modelId="{FB55E9B7-AC31-471C-B553-EE134BAD1F2D}" type="parTrans" cxnId="{C9848DFC-447A-497E-BCD2-80D9D111F6B9}">
      <dgm:prSet/>
      <dgm:spPr/>
      <dgm:t>
        <a:bodyPr/>
        <a:lstStyle/>
        <a:p>
          <a:pPr latinLnBrk="1"/>
          <a:endParaRPr lang="ko-KR" altLang="en-US"/>
        </a:p>
      </dgm:t>
    </dgm:pt>
    <dgm:pt modelId="{4A02F2AE-A8E4-4854-B040-9986F710B25B}" type="sibTrans" cxnId="{C9848DFC-447A-497E-BCD2-80D9D111F6B9}">
      <dgm:prSet/>
      <dgm:spPr/>
      <dgm:t>
        <a:bodyPr/>
        <a:lstStyle/>
        <a:p>
          <a:pPr latinLnBrk="1"/>
          <a:endParaRPr lang="ko-KR" altLang="en-US"/>
        </a:p>
      </dgm:t>
    </dgm:pt>
    <dgm:pt modelId="{BE036DD7-C985-4EB7-B495-368462662702}">
      <dgm:prSet phldrT="[텍스트]"/>
      <dgm:spPr/>
      <dgm:t>
        <a:bodyPr/>
        <a:lstStyle/>
        <a:p>
          <a:pPr latinLnBrk="1"/>
          <a:r>
            <a:rPr lang="ko-KR" altLang="en-US" dirty="0" smtClean="0"/>
            <a:t>상담</a:t>
          </a:r>
          <a:r>
            <a:rPr lang="en-US" altLang="ko-KR" dirty="0" smtClean="0"/>
            <a:t>, </a:t>
          </a:r>
          <a:r>
            <a:rPr lang="ko-KR" altLang="en-US" dirty="0" smtClean="0"/>
            <a:t>문제해결을 의한 가능한 </a:t>
          </a:r>
          <a:r>
            <a:rPr lang="ko-KR" altLang="en-US" dirty="0" smtClean="0">
              <a:solidFill>
                <a:srgbClr val="FF0000"/>
              </a:solidFill>
            </a:rPr>
            <a:t>지지적 협력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조정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중개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대변</a:t>
          </a:r>
          <a:endParaRPr lang="ko-KR" altLang="en-US" dirty="0">
            <a:solidFill>
              <a:srgbClr val="FF0000"/>
            </a:solidFill>
          </a:endParaRPr>
        </a:p>
      </dgm:t>
    </dgm:pt>
    <dgm:pt modelId="{60402AAA-3AED-4996-ACC6-F5390E916BB5}" type="parTrans" cxnId="{E3A2B5C1-ED7E-4730-90BC-B9F499B076C6}">
      <dgm:prSet/>
      <dgm:spPr/>
      <dgm:t>
        <a:bodyPr/>
        <a:lstStyle/>
        <a:p>
          <a:pPr latinLnBrk="1"/>
          <a:endParaRPr lang="ko-KR" altLang="en-US"/>
        </a:p>
      </dgm:t>
    </dgm:pt>
    <dgm:pt modelId="{1E3AB3A8-9857-4539-BD3A-D67C43FFEFC8}" type="sibTrans" cxnId="{E3A2B5C1-ED7E-4730-90BC-B9F499B076C6}">
      <dgm:prSet/>
      <dgm:spPr/>
      <dgm:t>
        <a:bodyPr/>
        <a:lstStyle/>
        <a:p>
          <a:pPr latinLnBrk="1"/>
          <a:endParaRPr lang="ko-KR" altLang="en-US"/>
        </a:p>
      </dgm:t>
    </dgm:pt>
    <dgm:pt modelId="{84647D53-85EE-4D89-8A85-E308BCC7DD15}">
      <dgm:prSet phldrT="[텍스트]"/>
      <dgm:spPr/>
      <dgm:t>
        <a:bodyPr/>
        <a:lstStyle/>
        <a:p>
          <a:pPr latinLnBrk="1"/>
          <a:r>
            <a:rPr lang="ko-KR" altLang="en-US" dirty="0" smtClean="0"/>
            <a:t>필요한 방법과 수단에 대한 정보와 자원 제공 및 사회자원의 개발</a:t>
          </a:r>
          <a:endParaRPr lang="ko-KR" altLang="en-US" dirty="0"/>
        </a:p>
      </dgm:t>
    </dgm:pt>
    <dgm:pt modelId="{0D78D03F-5E04-4390-9583-48D0B17A32C5}" type="parTrans" cxnId="{8F3C1084-FAAD-4703-9553-CD3359EC48A8}">
      <dgm:prSet/>
      <dgm:spPr/>
      <dgm:t>
        <a:bodyPr/>
        <a:lstStyle/>
        <a:p>
          <a:pPr latinLnBrk="1"/>
          <a:endParaRPr lang="ko-KR" altLang="en-US"/>
        </a:p>
      </dgm:t>
    </dgm:pt>
    <dgm:pt modelId="{83AD92E1-09D7-4026-AF7C-D260124511E3}" type="sibTrans" cxnId="{8F3C1084-FAAD-4703-9553-CD3359EC48A8}">
      <dgm:prSet/>
      <dgm:spPr/>
      <dgm:t>
        <a:bodyPr/>
        <a:lstStyle/>
        <a:p>
          <a:pPr latinLnBrk="1"/>
          <a:endParaRPr lang="ko-KR" altLang="en-US"/>
        </a:p>
      </dgm:t>
    </dgm:pt>
    <dgm:pt modelId="{88BAAF26-F2C7-4F6B-A4CC-542CD2DC54C1}">
      <dgm:prSet phldrT="[텍스트]"/>
      <dgm:spPr/>
      <dgm:t>
        <a:bodyPr/>
        <a:lstStyle/>
        <a:p>
          <a:pPr latinLnBrk="1"/>
          <a:r>
            <a:rPr lang="ko-KR" altLang="en-US" dirty="0" smtClean="0"/>
            <a:t>아동의 정서적 또는 정신적 문제 등</a:t>
          </a:r>
          <a:endParaRPr lang="ko-KR" altLang="en-US" dirty="0"/>
        </a:p>
      </dgm:t>
    </dgm:pt>
    <dgm:pt modelId="{0716F044-B7B5-4763-BF7F-7966CE058AE3}" type="par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27099A78-4A01-49D7-803E-2F9BA384CBF0}" type="sib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84717419-6D7D-4715-AA3A-F5EB5A9EFB17}" type="pres">
      <dgm:prSet presAssocID="{CC0C2070-CF34-4ACE-AC93-6F322D264B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40C191-15FB-4AA4-8205-A9E96100E8E5}" type="pres">
      <dgm:prSet presAssocID="{C399CE34-D779-44E9-AA1A-640CD43CFB02}" presName="composite" presStyleCnt="0"/>
      <dgm:spPr/>
    </dgm:pt>
    <dgm:pt modelId="{1A392687-3463-4778-BC3C-7756A7C8D902}" type="pres">
      <dgm:prSet presAssocID="{C399CE34-D779-44E9-AA1A-640CD43CFB02}" presName="parentText" presStyleLbl="alignNode1" presStyleIdx="0" presStyleCnt="2" custScaleY="118607" custLinFactNeighborX="0" custLinFactNeighborY="-1268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D6F5AC-3416-4AE8-BD71-B85EC9A6C054}" type="pres">
      <dgm:prSet presAssocID="{C399CE34-D779-44E9-AA1A-640CD43CFB02}" presName="descendantText" presStyleLbl="alignAcc1" presStyleIdx="0" presStyleCnt="2" custScaleY="12811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063202-92A1-4E7D-81AD-CF190703EC66}" type="pres">
      <dgm:prSet presAssocID="{28DE1A4D-DA34-48E4-8805-7B922CB2F2BD}" presName="sp" presStyleCnt="0"/>
      <dgm:spPr/>
    </dgm:pt>
    <dgm:pt modelId="{C62045AB-1F3C-4F96-9310-0C579E78C618}" type="pres">
      <dgm:prSet presAssocID="{3E805E72-2324-41AD-9DC5-B9E8382202BC}" presName="composite" presStyleCnt="0"/>
      <dgm:spPr/>
    </dgm:pt>
    <dgm:pt modelId="{E68F712B-A5EC-45EF-8A53-F764883DDA3D}" type="pres">
      <dgm:prSet presAssocID="{3E805E72-2324-41AD-9DC5-B9E8382202BC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7E1EF5-514C-455F-B0AC-319817FC9230}" type="pres">
      <dgm:prSet presAssocID="{3E805E72-2324-41AD-9DC5-B9E8382202BC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F22BB79-499B-4088-A7A8-E5460C7B5E74}" srcId="{C399CE34-D779-44E9-AA1A-640CD43CFB02}" destId="{88BAAF26-F2C7-4F6B-A4CC-542CD2DC54C1}" srcOrd="2" destOrd="0" parTransId="{0716F044-B7B5-4763-BF7F-7966CE058AE3}" sibTransId="{27099A78-4A01-49D7-803E-2F9BA384CBF0}"/>
    <dgm:cxn modelId="{7110A1C2-1914-4C5C-B774-7A93D1F2E609}" srcId="{CC0C2070-CF34-4ACE-AC93-6F322D264BD8}" destId="{C399CE34-D779-44E9-AA1A-640CD43CFB02}" srcOrd="0" destOrd="0" parTransId="{7057FB33-C66C-4DCE-AE74-9EF1A2DBE533}" sibTransId="{28DE1A4D-DA34-48E4-8805-7B922CB2F2BD}"/>
    <dgm:cxn modelId="{F731696C-B1AB-48D2-B346-E477BB75FB74}" type="presOf" srcId="{60EE1E3F-D909-4511-8BF3-C550B221853A}" destId="{2DD6F5AC-3416-4AE8-BD71-B85EC9A6C054}" srcOrd="0" destOrd="1" presId="urn:microsoft.com/office/officeart/2005/8/layout/chevron2"/>
    <dgm:cxn modelId="{07B3B599-B3EA-4677-82A6-B7046F501E84}" type="presOf" srcId="{CC0C2070-CF34-4ACE-AC93-6F322D264BD8}" destId="{84717419-6D7D-4715-AA3A-F5EB5A9EFB17}" srcOrd="0" destOrd="0" presId="urn:microsoft.com/office/officeart/2005/8/layout/chevron2"/>
    <dgm:cxn modelId="{8F3C1084-FAAD-4703-9553-CD3359EC48A8}" srcId="{3E805E72-2324-41AD-9DC5-B9E8382202BC}" destId="{84647D53-85EE-4D89-8A85-E308BCC7DD15}" srcOrd="1" destOrd="0" parTransId="{0D78D03F-5E04-4390-9583-48D0B17A32C5}" sibTransId="{83AD92E1-09D7-4026-AF7C-D260124511E3}"/>
    <dgm:cxn modelId="{8AF29642-24C8-4DC9-BBB3-8FB6F982E70F}" srcId="{C399CE34-D779-44E9-AA1A-640CD43CFB02}" destId="{441F9932-BB26-46E5-9AC4-1EC6E0E8175A}" srcOrd="0" destOrd="0" parTransId="{DF943DFD-9C9B-48BF-8012-7F726DC0B757}" sibTransId="{A4150A21-9A89-40A6-8116-B589EFD0FD6D}"/>
    <dgm:cxn modelId="{EFC6C1F8-0029-487A-ABB3-C3D8F69080D9}" type="presOf" srcId="{C399CE34-D779-44E9-AA1A-640CD43CFB02}" destId="{1A392687-3463-4778-BC3C-7756A7C8D902}" srcOrd="0" destOrd="0" presId="urn:microsoft.com/office/officeart/2005/8/layout/chevron2"/>
    <dgm:cxn modelId="{AAC887D8-6CD8-49D7-9379-3033DA4B843C}" type="presOf" srcId="{84647D53-85EE-4D89-8A85-E308BCC7DD15}" destId="{A97E1EF5-514C-455F-B0AC-319817FC9230}" srcOrd="0" destOrd="1" presId="urn:microsoft.com/office/officeart/2005/8/layout/chevron2"/>
    <dgm:cxn modelId="{E512D505-6CEA-44B0-97DA-7B6E5909B908}" type="presOf" srcId="{88BAAF26-F2C7-4F6B-A4CC-542CD2DC54C1}" destId="{2DD6F5AC-3416-4AE8-BD71-B85EC9A6C054}" srcOrd="0" destOrd="2" presId="urn:microsoft.com/office/officeart/2005/8/layout/chevron2"/>
    <dgm:cxn modelId="{382BB20B-402F-4454-B77E-4AE68949169E}" type="presOf" srcId="{BE036DD7-C985-4EB7-B495-368462662702}" destId="{A97E1EF5-514C-455F-B0AC-319817FC9230}" srcOrd="0" destOrd="0" presId="urn:microsoft.com/office/officeart/2005/8/layout/chevron2"/>
    <dgm:cxn modelId="{9829CF6C-EE57-483C-89EF-E67C28B3CFBB}" type="presOf" srcId="{3E805E72-2324-41AD-9DC5-B9E8382202BC}" destId="{E68F712B-A5EC-45EF-8A53-F764883DDA3D}" srcOrd="0" destOrd="0" presId="urn:microsoft.com/office/officeart/2005/8/layout/chevron2"/>
    <dgm:cxn modelId="{E3A2B5C1-ED7E-4730-90BC-B9F499B076C6}" srcId="{3E805E72-2324-41AD-9DC5-B9E8382202BC}" destId="{BE036DD7-C985-4EB7-B495-368462662702}" srcOrd="0" destOrd="0" parTransId="{60402AAA-3AED-4996-ACC6-F5390E916BB5}" sibTransId="{1E3AB3A8-9857-4539-BD3A-D67C43FFEFC8}"/>
    <dgm:cxn modelId="{926DEE77-DFB1-40ED-B39B-8132378FE027}" srcId="{C399CE34-D779-44E9-AA1A-640CD43CFB02}" destId="{60EE1E3F-D909-4511-8BF3-C550B221853A}" srcOrd="1" destOrd="0" parTransId="{C23B5E90-66BC-4702-963E-5BE8FAF4570F}" sibTransId="{98C122A8-FF43-4733-8141-58DE11FD7A43}"/>
    <dgm:cxn modelId="{16B37EF3-7EA7-49B2-9528-7BA38F9A58CE}" type="presOf" srcId="{441F9932-BB26-46E5-9AC4-1EC6E0E8175A}" destId="{2DD6F5AC-3416-4AE8-BD71-B85EC9A6C054}" srcOrd="0" destOrd="0" presId="urn:microsoft.com/office/officeart/2005/8/layout/chevron2"/>
    <dgm:cxn modelId="{C9848DFC-447A-497E-BCD2-80D9D111F6B9}" srcId="{CC0C2070-CF34-4ACE-AC93-6F322D264BD8}" destId="{3E805E72-2324-41AD-9DC5-B9E8382202BC}" srcOrd="1" destOrd="0" parTransId="{FB55E9B7-AC31-471C-B553-EE134BAD1F2D}" sibTransId="{4A02F2AE-A8E4-4854-B040-9986F710B25B}"/>
    <dgm:cxn modelId="{EA8AAD97-6173-457B-9B4C-CF7BD63D05DD}" type="presParOf" srcId="{84717419-6D7D-4715-AA3A-F5EB5A9EFB17}" destId="{9040C191-15FB-4AA4-8205-A9E96100E8E5}" srcOrd="0" destOrd="0" presId="urn:microsoft.com/office/officeart/2005/8/layout/chevron2"/>
    <dgm:cxn modelId="{2159D9D5-4D27-465C-93C5-87647F691991}" type="presParOf" srcId="{9040C191-15FB-4AA4-8205-A9E96100E8E5}" destId="{1A392687-3463-4778-BC3C-7756A7C8D902}" srcOrd="0" destOrd="0" presId="urn:microsoft.com/office/officeart/2005/8/layout/chevron2"/>
    <dgm:cxn modelId="{5A9707BD-BD2E-4BB9-A417-DECE96C18D1E}" type="presParOf" srcId="{9040C191-15FB-4AA4-8205-A9E96100E8E5}" destId="{2DD6F5AC-3416-4AE8-BD71-B85EC9A6C054}" srcOrd="1" destOrd="0" presId="urn:microsoft.com/office/officeart/2005/8/layout/chevron2"/>
    <dgm:cxn modelId="{925856BD-5586-4B85-B4E6-5D13773635F5}" type="presParOf" srcId="{84717419-6D7D-4715-AA3A-F5EB5A9EFB17}" destId="{76063202-92A1-4E7D-81AD-CF190703EC66}" srcOrd="1" destOrd="0" presId="urn:microsoft.com/office/officeart/2005/8/layout/chevron2"/>
    <dgm:cxn modelId="{3BCBD1C7-0A85-434E-BACB-B6E96EDE2E16}" type="presParOf" srcId="{84717419-6D7D-4715-AA3A-F5EB5A9EFB17}" destId="{C62045AB-1F3C-4F96-9310-0C579E78C618}" srcOrd="2" destOrd="0" presId="urn:microsoft.com/office/officeart/2005/8/layout/chevron2"/>
    <dgm:cxn modelId="{C9514172-4FAD-4A00-A2DE-6D629D44FB48}" type="presParOf" srcId="{C62045AB-1F3C-4F96-9310-0C579E78C618}" destId="{E68F712B-A5EC-45EF-8A53-F764883DDA3D}" srcOrd="0" destOrd="0" presId="urn:microsoft.com/office/officeart/2005/8/layout/chevron2"/>
    <dgm:cxn modelId="{F82FCC4C-AD4A-45B1-92E6-3B22D5542AF4}" type="presParOf" srcId="{C62045AB-1F3C-4F96-9310-0C579E78C618}" destId="{A97E1EF5-514C-455F-B0AC-319817FC9230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0C2070-CF34-4ACE-AC93-6F322D264BD8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pPr latinLnBrk="1"/>
          <a:endParaRPr lang="ko-KR" altLang="en-US"/>
        </a:p>
      </dgm:t>
    </dgm:pt>
    <dgm:pt modelId="{C399CE34-D779-44E9-AA1A-640CD43CFB02}">
      <dgm:prSet phldrT="[텍스트]"/>
      <dgm:spPr/>
      <dgm:t>
        <a:bodyPr/>
        <a:lstStyle/>
        <a:p>
          <a:pPr latinLnBrk="1"/>
          <a:r>
            <a:rPr lang="ko-KR" altLang="en-US" dirty="0" smtClean="0"/>
            <a:t>학교</a:t>
          </a:r>
          <a:endParaRPr lang="en-US" altLang="ko-KR" dirty="0" smtClean="0"/>
        </a:p>
        <a:p>
          <a:pPr latinLnBrk="1"/>
          <a:r>
            <a:rPr lang="ko-KR" altLang="en-US" dirty="0" smtClean="0"/>
            <a:t>사회</a:t>
          </a:r>
          <a:endParaRPr lang="en-US" altLang="ko-KR" dirty="0" smtClean="0"/>
        </a:p>
        <a:p>
          <a:pPr latinLnBrk="1"/>
          <a:r>
            <a:rPr lang="ko-KR" altLang="en-US" dirty="0" smtClean="0"/>
            <a:t>복지</a:t>
          </a:r>
          <a:endParaRPr lang="en-US" altLang="ko-KR" dirty="0" smtClean="0"/>
        </a:p>
        <a:p>
          <a:pPr latinLnBrk="1"/>
          <a:r>
            <a:rPr lang="ko-KR" altLang="en-US" dirty="0" smtClean="0"/>
            <a:t>사의 </a:t>
          </a:r>
          <a:endParaRPr lang="en-US" altLang="ko-KR" dirty="0" smtClean="0"/>
        </a:p>
        <a:p>
          <a:pPr latinLnBrk="1"/>
          <a:r>
            <a:rPr lang="ko-KR" altLang="en-US" dirty="0" smtClean="0"/>
            <a:t>직무</a:t>
          </a:r>
          <a:endParaRPr lang="en-US" altLang="ko-KR" dirty="0" smtClean="0"/>
        </a:p>
        <a:p>
          <a:pPr latinLnBrk="1"/>
          <a:r>
            <a:rPr lang="ko-KR" altLang="en-US" dirty="0" smtClean="0"/>
            <a:t> 및 </a:t>
          </a:r>
          <a:endParaRPr lang="en-US" altLang="ko-KR" dirty="0" smtClean="0"/>
        </a:p>
        <a:p>
          <a:pPr latinLnBrk="1"/>
          <a:r>
            <a:rPr lang="ko-KR" altLang="en-US" dirty="0" smtClean="0"/>
            <a:t>활동</a:t>
          </a:r>
          <a:endParaRPr lang="ko-KR" altLang="en-US" dirty="0"/>
        </a:p>
      </dgm:t>
    </dgm:pt>
    <dgm:pt modelId="{7057FB33-C66C-4DCE-AE74-9EF1A2DBE533}" type="par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28DE1A4D-DA34-48E4-8805-7B922CB2F2BD}" type="sib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441F9932-BB26-46E5-9AC4-1EC6E0E8175A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rgbClr val="FF0000"/>
              </a:solidFill>
            </a:rPr>
            <a:t>아동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학생에 대한 지원</a:t>
          </a:r>
          <a:endParaRPr lang="ko-KR" altLang="en-US" dirty="0">
            <a:solidFill>
              <a:srgbClr val="FF0000"/>
            </a:solidFill>
          </a:endParaRPr>
        </a:p>
      </dgm:t>
    </dgm:pt>
    <dgm:pt modelId="{DF943DFD-9C9B-48BF-8012-7F726DC0B757}" type="par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A4150A21-9A89-40A6-8116-B589EFD0FD6D}" type="sib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60EE1E3F-D909-4511-8BF3-C550B221853A}">
      <dgm:prSet phldrT="[텍스트]"/>
      <dgm:spPr/>
      <dgm:t>
        <a:bodyPr/>
        <a:lstStyle/>
        <a:p>
          <a:pPr latinLnBrk="1"/>
          <a:r>
            <a:rPr lang="ko-KR" altLang="en-US" dirty="0" smtClean="0"/>
            <a:t>문제의 명확화 및 평가와 해결을 위한 </a:t>
          </a:r>
          <a:r>
            <a:rPr lang="ko-KR" altLang="en-US" dirty="0" smtClean="0">
              <a:solidFill>
                <a:srgbClr val="FF0000"/>
              </a:solidFill>
            </a:rPr>
            <a:t>구체적 목표 수립</a:t>
          </a:r>
          <a:endParaRPr lang="ko-KR" altLang="en-US" dirty="0">
            <a:solidFill>
              <a:srgbClr val="FF0000"/>
            </a:solidFill>
          </a:endParaRPr>
        </a:p>
      </dgm:t>
    </dgm:pt>
    <dgm:pt modelId="{C23B5E90-66BC-4702-963E-5BE8FAF4570F}" type="par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98C122A8-FF43-4733-8141-58DE11FD7A43}" type="sib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88BAAF26-F2C7-4F6B-A4CC-542CD2DC54C1}">
      <dgm:prSet phldrT="[텍스트]"/>
      <dgm:spPr/>
      <dgm:t>
        <a:bodyPr/>
        <a:lstStyle/>
        <a:p>
          <a:pPr latinLnBrk="1"/>
          <a:r>
            <a:rPr lang="ko-KR" altLang="en-US" dirty="0" smtClean="0"/>
            <a:t>지원을 위한 정보제공</a:t>
          </a:r>
          <a:endParaRPr lang="ko-KR" altLang="en-US" dirty="0"/>
        </a:p>
      </dgm:t>
    </dgm:pt>
    <dgm:pt modelId="{0716F044-B7B5-4763-BF7F-7966CE058AE3}" type="par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27099A78-4A01-49D7-803E-2F9BA384CBF0}" type="sib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F0035924-EC6D-41E3-9783-6892E016526D}">
      <dgm:prSet phldrT="[텍스트]"/>
      <dgm:spPr/>
      <dgm:t>
        <a:bodyPr/>
        <a:lstStyle/>
        <a:p>
          <a:pPr latinLnBrk="1"/>
          <a:r>
            <a:rPr lang="ko-KR" altLang="en-US" dirty="0" smtClean="0"/>
            <a:t>관계기관 간 조정 및 협력</a:t>
          </a:r>
          <a:endParaRPr lang="ko-KR" altLang="en-US" dirty="0"/>
        </a:p>
      </dgm:t>
    </dgm:pt>
    <dgm:pt modelId="{482545D6-F4F0-4527-A02B-CAF8772C0AE6}" type="parTrans" cxnId="{7891A34C-4D25-402C-9CFA-E6164A24E231}">
      <dgm:prSet/>
      <dgm:spPr/>
      <dgm:t>
        <a:bodyPr/>
        <a:lstStyle/>
        <a:p>
          <a:pPr latinLnBrk="1"/>
          <a:endParaRPr lang="ko-KR" altLang="en-US"/>
        </a:p>
      </dgm:t>
    </dgm:pt>
    <dgm:pt modelId="{ACE20967-1A40-416B-8BA5-BDE3B51D3FA3}" type="sibTrans" cxnId="{7891A34C-4D25-402C-9CFA-E6164A24E231}">
      <dgm:prSet/>
      <dgm:spPr/>
      <dgm:t>
        <a:bodyPr/>
        <a:lstStyle/>
        <a:p>
          <a:pPr latinLnBrk="1"/>
          <a:endParaRPr lang="ko-KR" altLang="en-US"/>
        </a:p>
      </dgm:t>
    </dgm:pt>
    <dgm:pt modelId="{A1F34B76-6ACB-4B47-A85D-CB629DEB0B42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rgbClr val="FF0000"/>
              </a:solidFill>
            </a:rPr>
            <a:t>아동과 가정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학교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지역사회 환경 등과의 관계조정</a:t>
          </a:r>
          <a:endParaRPr lang="ko-KR" altLang="en-US" dirty="0">
            <a:solidFill>
              <a:srgbClr val="FF0000"/>
            </a:solidFill>
          </a:endParaRPr>
        </a:p>
      </dgm:t>
    </dgm:pt>
    <dgm:pt modelId="{5BBE9EE8-8F7F-4C63-97CB-AD232A4D7424}" type="parTrans" cxnId="{170A19F1-048D-4FC6-ADF3-DC946370E8D3}">
      <dgm:prSet/>
      <dgm:spPr/>
      <dgm:t>
        <a:bodyPr/>
        <a:lstStyle/>
        <a:p>
          <a:pPr latinLnBrk="1"/>
          <a:endParaRPr lang="ko-KR" altLang="en-US"/>
        </a:p>
      </dgm:t>
    </dgm:pt>
    <dgm:pt modelId="{D3F2C242-309A-4696-9D2B-5288A9A6FCAD}" type="sibTrans" cxnId="{170A19F1-048D-4FC6-ADF3-DC946370E8D3}">
      <dgm:prSet/>
      <dgm:spPr/>
      <dgm:t>
        <a:bodyPr/>
        <a:lstStyle/>
        <a:p>
          <a:pPr latinLnBrk="1"/>
          <a:endParaRPr lang="ko-KR" altLang="en-US"/>
        </a:p>
      </dgm:t>
    </dgm:pt>
    <dgm:pt modelId="{E2CF801D-8A7E-4C3A-AD3E-54CBDF8A10BB}">
      <dgm:prSet phldrT="[텍스트]"/>
      <dgm:spPr/>
      <dgm:t>
        <a:bodyPr/>
        <a:lstStyle/>
        <a:p>
          <a:pPr latinLnBrk="1"/>
          <a:r>
            <a:rPr lang="ko-KR" altLang="en-US" dirty="0" smtClean="0"/>
            <a:t>사회자원의 개발</a:t>
          </a:r>
          <a:endParaRPr lang="ko-KR" altLang="en-US" dirty="0"/>
        </a:p>
      </dgm:t>
    </dgm:pt>
    <dgm:pt modelId="{110C4676-AD34-4317-B053-CD53C85B73D5}" type="parTrans" cxnId="{F9317FBC-83EB-4DA4-9C0F-2597BBDDC010}">
      <dgm:prSet/>
      <dgm:spPr/>
      <dgm:t>
        <a:bodyPr/>
        <a:lstStyle/>
        <a:p>
          <a:pPr latinLnBrk="1"/>
          <a:endParaRPr lang="ko-KR" altLang="en-US"/>
        </a:p>
      </dgm:t>
    </dgm:pt>
    <dgm:pt modelId="{C0F18733-98E9-4776-A89E-10337F2E451E}" type="sibTrans" cxnId="{F9317FBC-83EB-4DA4-9C0F-2597BBDDC010}">
      <dgm:prSet/>
      <dgm:spPr/>
      <dgm:t>
        <a:bodyPr/>
        <a:lstStyle/>
        <a:p>
          <a:pPr latinLnBrk="1"/>
          <a:endParaRPr lang="ko-KR" altLang="en-US"/>
        </a:p>
      </dgm:t>
    </dgm:pt>
    <dgm:pt modelId="{00470CA5-8638-4473-9D0B-EC3E0008E8FB}">
      <dgm:prSet phldrT="[텍스트]"/>
      <dgm:spPr/>
      <dgm:t>
        <a:bodyPr/>
        <a:lstStyle/>
        <a:p>
          <a:pPr latinLnBrk="1"/>
          <a:r>
            <a:rPr lang="ko-KR" altLang="en-US" dirty="0" smtClean="0"/>
            <a:t>아동 및 아동 가족의 강점 발견 및 활용과 권리옹호</a:t>
          </a:r>
          <a:endParaRPr lang="ko-KR" altLang="en-US" dirty="0"/>
        </a:p>
      </dgm:t>
    </dgm:pt>
    <dgm:pt modelId="{F2963144-C7F4-4DE1-8D51-23C3C4221076}" type="parTrans" cxnId="{76A49ECF-5DFC-4C55-9051-181AB6648646}">
      <dgm:prSet/>
      <dgm:spPr/>
      <dgm:t>
        <a:bodyPr/>
        <a:lstStyle/>
        <a:p>
          <a:pPr latinLnBrk="1"/>
          <a:endParaRPr lang="ko-KR" altLang="en-US"/>
        </a:p>
      </dgm:t>
    </dgm:pt>
    <dgm:pt modelId="{5C138B53-13DB-45AA-8C36-350DC6CDA270}" type="sibTrans" cxnId="{76A49ECF-5DFC-4C55-9051-181AB6648646}">
      <dgm:prSet/>
      <dgm:spPr/>
      <dgm:t>
        <a:bodyPr/>
        <a:lstStyle/>
        <a:p>
          <a:pPr latinLnBrk="1"/>
          <a:endParaRPr lang="ko-KR" altLang="en-US"/>
        </a:p>
      </dgm:t>
    </dgm:pt>
    <dgm:pt modelId="{3CDE70C7-0902-4BC0-B71E-0B31076FEDB7}">
      <dgm:prSet phldrT="[텍스트]"/>
      <dgm:spPr/>
      <dgm:t>
        <a:bodyPr/>
        <a:lstStyle/>
        <a:p>
          <a:pPr latinLnBrk="1"/>
          <a:r>
            <a:rPr lang="ko-KR" altLang="en-US" dirty="0" smtClean="0"/>
            <a:t>교육체계 개혁에 대한 동기 조성 및 사회행동 </a:t>
          </a:r>
          <a:endParaRPr lang="ko-KR" altLang="en-US" dirty="0"/>
        </a:p>
      </dgm:t>
    </dgm:pt>
    <dgm:pt modelId="{18855AA4-C43A-47E4-9827-74FFA1D42525}" type="parTrans" cxnId="{90D61D9D-1E56-4D9B-8DB1-CDC6EA5CE45C}">
      <dgm:prSet/>
      <dgm:spPr/>
      <dgm:t>
        <a:bodyPr/>
        <a:lstStyle/>
        <a:p>
          <a:pPr latinLnBrk="1"/>
          <a:endParaRPr lang="ko-KR" altLang="en-US"/>
        </a:p>
      </dgm:t>
    </dgm:pt>
    <dgm:pt modelId="{65309EBF-5579-4F49-BA01-67524B337098}" type="sibTrans" cxnId="{90D61D9D-1E56-4D9B-8DB1-CDC6EA5CE45C}">
      <dgm:prSet/>
      <dgm:spPr/>
      <dgm:t>
        <a:bodyPr/>
        <a:lstStyle/>
        <a:p>
          <a:pPr latinLnBrk="1"/>
          <a:endParaRPr lang="ko-KR" altLang="en-US"/>
        </a:p>
      </dgm:t>
    </dgm:pt>
    <dgm:pt modelId="{84717419-6D7D-4715-AA3A-F5EB5A9EFB17}" type="pres">
      <dgm:prSet presAssocID="{CC0C2070-CF34-4ACE-AC93-6F322D264B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40C191-15FB-4AA4-8205-A9E96100E8E5}" type="pres">
      <dgm:prSet presAssocID="{C399CE34-D779-44E9-AA1A-640CD43CFB02}" presName="composite" presStyleCnt="0"/>
      <dgm:spPr/>
    </dgm:pt>
    <dgm:pt modelId="{1A392687-3463-4778-BC3C-7756A7C8D902}" type="pres">
      <dgm:prSet presAssocID="{C399CE34-D779-44E9-AA1A-640CD43CFB02}" presName="parentText" presStyleLbl="alignNode1" presStyleIdx="0" presStyleCnt="1" custScaleX="43242" custScaleY="106303" custLinFactNeighborX="0" custLinFactNeighborY="-1268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D6F5AC-3416-4AE8-BD71-B85EC9A6C054}" type="pres">
      <dgm:prSet presAssocID="{C399CE34-D779-44E9-AA1A-640CD43CFB02}" presName="descendantText" presStyleLbl="alignAcc1" presStyleIdx="0" presStyleCnt="1" custScaleX="107162" custScaleY="138235" custLinFactNeighborX="-357" custLinFactNeighborY="334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822941A-EA02-422E-90A4-4EA8BB5650EB}" type="presOf" srcId="{F0035924-EC6D-41E3-9783-6892E016526D}" destId="{2DD6F5AC-3416-4AE8-BD71-B85EC9A6C054}" srcOrd="0" destOrd="3" presId="urn:microsoft.com/office/officeart/2005/8/layout/chevron2"/>
    <dgm:cxn modelId="{8AF29642-24C8-4DC9-BBB3-8FB6F982E70F}" srcId="{C399CE34-D779-44E9-AA1A-640CD43CFB02}" destId="{441F9932-BB26-46E5-9AC4-1EC6E0E8175A}" srcOrd="0" destOrd="0" parTransId="{DF943DFD-9C9B-48BF-8012-7F726DC0B757}" sibTransId="{A4150A21-9A89-40A6-8116-B589EFD0FD6D}"/>
    <dgm:cxn modelId="{BF22BB79-499B-4088-A7A8-E5460C7B5E74}" srcId="{C399CE34-D779-44E9-AA1A-640CD43CFB02}" destId="{88BAAF26-F2C7-4F6B-A4CC-542CD2DC54C1}" srcOrd="2" destOrd="0" parTransId="{0716F044-B7B5-4763-BF7F-7966CE058AE3}" sibTransId="{27099A78-4A01-49D7-803E-2F9BA384CBF0}"/>
    <dgm:cxn modelId="{7891A34C-4D25-402C-9CFA-E6164A24E231}" srcId="{C399CE34-D779-44E9-AA1A-640CD43CFB02}" destId="{F0035924-EC6D-41E3-9783-6892E016526D}" srcOrd="3" destOrd="0" parTransId="{482545D6-F4F0-4527-A02B-CAF8772C0AE6}" sibTransId="{ACE20967-1A40-416B-8BA5-BDE3B51D3FA3}"/>
    <dgm:cxn modelId="{F9317FBC-83EB-4DA4-9C0F-2597BBDDC010}" srcId="{C399CE34-D779-44E9-AA1A-640CD43CFB02}" destId="{E2CF801D-8A7E-4C3A-AD3E-54CBDF8A10BB}" srcOrd="5" destOrd="0" parTransId="{110C4676-AD34-4317-B053-CD53C85B73D5}" sibTransId="{C0F18733-98E9-4776-A89E-10337F2E451E}"/>
    <dgm:cxn modelId="{78113D3F-2553-4E96-BE44-D9F640CDC4E1}" type="presOf" srcId="{CC0C2070-CF34-4ACE-AC93-6F322D264BD8}" destId="{84717419-6D7D-4715-AA3A-F5EB5A9EFB17}" srcOrd="0" destOrd="0" presId="urn:microsoft.com/office/officeart/2005/8/layout/chevron2"/>
    <dgm:cxn modelId="{926DEE77-DFB1-40ED-B39B-8132378FE027}" srcId="{C399CE34-D779-44E9-AA1A-640CD43CFB02}" destId="{60EE1E3F-D909-4511-8BF3-C550B221853A}" srcOrd="1" destOrd="0" parTransId="{C23B5E90-66BC-4702-963E-5BE8FAF4570F}" sibTransId="{98C122A8-FF43-4733-8141-58DE11FD7A43}"/>
    <dgm:cxn modelId="{76A49ECF-5DFC-4C55-9051-181AB6648646}" srcId="{C399CE34-D779-44E9-AA1A-640CD43CFB02}" destId="{00470CA5-8638-4473-9D0B-EC3E0008E8FB}" srcOrd="6" destOrd="0" parTransId="{F2963144-C7F4-4DE1-8D51-23C3C4221076}" sibTransId="{5C138B53-13DB-45AA-8C36-350DC6CDA270}"/>
    <dgm:cxn modelId="{ED037133-7BFF-4BEC-8EE8-10D7997ADEB5}" type="presOf" srcId="{00470CA5-8638-4473-9D0B-EC3E0008E8FB}" destId="{2DD6F5AC-3416-4AE8-BD71-B85EC9A6C054}" srcOrd="0" destOrd="6" presId="urn:microsoft.com/office/officeart/2005/8/layout/chevron2"/>
    <dgm:cxn modelId="{7110A1C2-1914-4C5C-B774-7A93D1F2E609}" srcId="{CC0C2070-CF34-4ACE-AC93-6F322D264BD8}" destId="{C399CE34-D779-44E9-AA1A-640CD43CFB02}" srcOrd="0" destOrd="0" parTransId="{7057FB33-C66C-4DCE-AE74-9EF1A2DBE533}" sibTransId="{28DE1A4D-DA34-48E4-8805-7B922CB2F2BD}"/>
    <dgm:cxn modelId="{90D61D9D-1E56-4D9B-8DB1-CDC6EA5CE45C}" srcId="{C399CE34-D779-44E9-AA1A-640CD43CFB02}" destId="{3CDE70C7-0902-4BC0-B71E-0B31076FEDB7}" srcOrd="7" destOrd="0" parTransId="{18855AA4-C43A-47E4-9827-74FFA1D42525}" sibTransId="{65309EBF-5579-4F49-BA01-67524B337098}"/>
    <dgm:cxn modelId="{17349AE6-06D9-47E0-A6A4-4A763879E7DE}" type="presOf" srcId="{E2CF801D-8A7E-4C3A-AD3E-54CBDF8A10BB}" destId="{2DD6F5AC-3416-4AE8-BD71-B85EC9A6C054}" srcOrd="0" destOrd="5" presId="urn:microsoft.com/office/officeart/2005/8/layout/chevron2"/>
    <dgm:cxn modelId="{170A19F1-048D-4FC6-ADF3-DC946370E8D3}" srcId="{C399CE34-D779-44E9-AA1A-640CD43CFB02}" destId="{A1F34B76-6ACB-4B47-A85D-CB629DEB0B42}" srcOrd="4" destOrd="0" parTransId="{5BBE9EE8-8F7F-4C63-97CB-AD232A4D7424}" sibTransId="{D3F2C242-309A-4696-9D2B-5288A9A6FCAD}"/>
    <dgm:cxn modelId="{BC4EE95D-DD91-4AFA-9913-56E75998DE07}" type="presOf" srcId="{C399CE34-D779-44E9-AA1A-640CD43CFB02}" destId="{1A392687-3463-4778-BC3C-7756A7C8D902}" srcOrd="0" destOrd="0" presId="urn:microsoft.com/office/officeart/2005/8/layout/chevron2"/>
    <dgm:cxn modelId="{62393690-435C-495E-B6A0-43138055FB3C}" type="presOf" srcId="{3CDE70C7-0902-4BC0-B71E-0B31076FEDB7}" destId="{2DD6F5AC-3416-4AE8-BD71-B85EC9A6C054}" srcOrd="0" destOrd="7" presId="urn:microsoft.com/office/officeart/2005/8/layout/chevron2"/>
    <dgm:cxn modelId="{D0122A5D-964B-4E6D-B576-45843BB0D8BF}" type="presOf" srcId="{60EE1E3F-D909-4511-8BF3-C550B221853A}" destId="{2DD6F5AC-3416-4AE8-BD71-B85EC9A6C054}" srcOrd="0" destOrd="1" presId="urn:microsoft.com/office/officeart/2005/8/layout/chevron2"/>
    <dgm:cxn modelId="{0FCE083B-4849-4CFE-9E57-F2CF9799512C}" type="presOf" srcId="{A1F34B76-6ACB-4B47-A85D-CB629DEB0B42}" destId="{2DD6F5AC-3416-4AE8-BD71-B85EC9A6C054}" srcOrd="0" destOrd="4" presId="urn:microsoft.com/office/officeart/2005/8/layout/chevron2"/>
    <dgm:cxn modelId="{1DAD849F-698E-4390-8807-A12EACADE3CF}" type="presOf" srcId="{88BAAF26-F2C7-4F6B-A4CC-542CD2DC54C1}" destId="{2DD6F5AC-3416-4AE8-BD71-B85EC9A6C054}" srcOrd="0" destOrd="2" presId="urn:microsoft.com/office/officeart/2005/8/layout/chevron2"/>
    <dgm:cxn modelId="{9883DA56-31A9-4FE2-BB5E-B6A1BD736D9C}" type="presOf" srcId="{441F9932-BB26-46E5-9AC4-1EC6E0E8175A}" destId="{2DD6F5AC-3416-4AE8-BD71-B85EC9A6C054}" srcOrd="0" destOrd="0" presId="urn:microsoft.com/office/officeart/2005/8/layout/chevron2"/>
    <dgm:cxn modelId="{F63289A6-DB77-48D6-A9B6-D9B8E49A6C4D}" type="presParOf" srcId="{84717419-6D7D-4715-AA3A-F5EB5A9EFB17}" destId="{9040C191-15FB-4AA4-8205-A9E96100E8E5}" srcOrd="0" destOrd="0" presId="urn:microsoft.com/office/officeart/2005/8/layout/chevron2"/>
    <dgm:cxn modelId="{C3916BCA-B1CD-4BE4-BC61-4A38161CC868}" type="presParOf" srcId="{9040C191-15FB-4AA4-8205-A9E96100E8E5}" destId="{1A392687-3463-4778-BC3C-7756A7C8D902}" srcOrd="0" destOrd="0" presId="urn:microsoft.com/office/officeart/2005/8/layout/chevron2"/>
    <dgm:cxn modelId="{DAB3E43B-5114-413E-8D39-8E16410D2EA2}" type="presParOf" srcId="{9040C191-15FB-4AA4-8205-A9E96100E8E5}" destId="{2DD6F5AC-3416-4AE8-BD71-B85EC9A6C054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0C2070-CF34-4ACE-AC93-6F322D264BD8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pPr latinLnBrk="1"/>
          <a:endParaRPr lang="ko-KR" altLang="en-US"/>
        </a:p>
      </dgm:t>
    </dgm:pt>
    <dgm:pt modelId="{C399CE34-D779-44E9-AA1A-640CD43CFB02}">
      <dgm:prSet phldrT="[텍스트]"/>
      <dgm:spPr/>
      <dgm:t>
        <a:bodyPr/>
        <a:lstStyle/>
        <a:p>
          <a:pPr latinLnBrk="1"/>
          <a:r>
            <a:rPr lang="ko-KR" altLang="en-US" dirty="0" smtClean="0"/>
            <a:t>기본이론</a:t>
          </a:r>
          <a:endParaRPr lang="en-US" altLang="ko-KR" dirty="0" smtClean="0"/>
        </a:p>
      </dgm:t>
    </dgm:pt>
    <dgm:pt modelId="{7057FB33-C66C-4DCE-AE74-9EF1A2DBE533}" type="par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28DE1A4D-DA34-48E4-8805-7B922CB2F2BD}" type="sib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441F9932-BB26-46E5-9AC4-1EC6E0E8175A}">
      <dgm:prSet phldrT="[텍스트]"/>
      <dgm:spPr/>
      <dgm:t>
        <a:bodyPr/>
        <a:lstStyle/>
        <a:p>
          <a:pPr latinLnBrk="1"/>
          <a:r>
            <a:rPr lang="ko-KR" altLang="en-US" dirty="0" smtClean="0"/>
            <a:t>사회복지이론 </a:t>
          </a:r>
          <a:r>
            <a:rPr lang="en-US" altLang="ko-KR" dirty="0" smtClean="0"/>
            <a:t>,</a:t>
          </a:r>
          <a:r>
            <a:rPr lang="ko-KR" altLang="en-US" dirty="0" smtClean="0"/>
            <a:t> 실천방법론</a:t>
          </a:r>
          <a:r>
            <a:rPr lang="en-US" altLang="ko-KR" dirty="0" smtClean="0"/>
            <a:t>, </a:t>
          </a:r>
          <a:endParaRPr lang="ko-KR" altLang="en-US" dirty="0"/>
        </a:p>
      </dgm:t>
    </dgm:pt>
    <dgm:pt modelId="{DF943DFD-9C9B-48BF-8012-7F726DC0B757}" type="par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A4150A21-9A89-40A6-8116-B589EFD0FD6D}" type="sib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60EE1E3F-D909-4511-8BF3-C550B221853A}">
      <dgm:prSet phldrT="[텍스트]"/>
      <dgm:spPr/>
      <dgm:t>
        <a:bodyPr/>
        <a:lstStyle/>
        <a:p>
          <a:pPr latinLnBrk="1"/>
          <a:r>
            <a:rPr lang="ko-KR" altLang="en-US" dirty="0" smtClean="0"/>
            <a:t>체계이론</a:t>
          </a:r>
          <a:r>
            <a:rPr lang="en-US" altLang="ko-KR" dirty="0" smtClean="0"/>
            <a:t>, </a:t>
          </a:r>
          <a:r>
            <a:rPr lang="ko-KR" altLang="en-US" dirty="0" smtClean="0"/>
            <a:t>생태이론</a:t>
          </a:r>
          <a:r>
            <a:rPr lang="en-US" altLang="ko-KR" dirty="0" smtClean="0"/>
            <a:t>, </a:t>
          </a:r>
          <a:r>
            <a:rPr lang="ko-KR" altLang="en-US" dirty="0" smtClean="0"/>
            <a:t>강점이론</a:t>
          </a:r>
          <a:endParaRPr lang="ko-KR" altLang="en-US" dirty="0"/>
        </a:p>
      </dgm:t>
    </dgm:pt>
    <dgm:pt modelId="{C23B5E90-66BC-4702-963E-5BE8FAF4570F}" type="par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98C122A8-FF43-4733-8141-58DE11FD7A43}" type="sib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88BAAF26-F2C7-4F6B-A4CC-542CD2DC54C1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임파워먼트이론</a:t>
          </a:r>
          <a:r>
            <a:rPr lang="en-US" altLang="ko-KR" dirty="0" smtClean="0"/>
            <a:t>, </a:t>
          </a:r>
          <a:r>
            <a:rPr lang="ko-KR" altLang="en-US" dirty="0" smtClean="0"/>
            <a:t>사회적 구성주의이론</a:t>
          </a:r>
          <a:endParaRPr lang="ko-KR" altLang="en-US" dirty="0"/>
        </a:p>
      </dgm:t>
    </dgm:pt>
    <dgm:pt modelId="{0716F044-B7B5-4763-BF7F-7966CE058AE3}" type="par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27099A78-4A01-49D7-803E-2F9BA384CBF0}" type="sib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AAB36B74-C608-4C61-8391-135FE6854002}">
      <dgm:prSet phldrT="[텍스트]"/>
      <dgm:spPr/>
      <dgm:t>
        <a:bodyPr/>
        <a:lstStyle/>
        <a:p>
          <a:pPr latinLnBrk="1"/>
          <a:r>
            <a:rPr lang="ko-KR" altLang="en-US" dirty="0" smtClean="0"/>
            <a:t>사회지지 네트워크론</a:t>
          </a:r>
          <a:r>
            <a:rPr lang="en-US" altLang="ko-KR" dirty="0" smtClean="0"/>
            <a:t>, </a:t>
          </a:r>
          <a:r>
            <a:rPr lang="ko-KR" altLang="en-US" dirty="0" err="1" smtClean="0"/>
            <a:t>상담학</a:t>
          </a:r>
          <a:r>
            <a:rPr lang="en-US" altLang="ko-KR" smtClean="0"/>
            <a:t>, </a:t>
          </a:r>
          <a:endParaRPr lang="ko-KR" altLang="en-US" dirty="0"/>
        </a:p>
      </dgm:t>
    </dgm:pt>
    <dgm:pt modelId="{E573D8B9-243E-4FB4-983A-10348B39C93E}" type="parTrans" cxnId="{1053604E-D5C0-4F5E-A0F9-F921060FFFFD}">
      <dgm:prSet/>
      <dgm:spPr/>
      <dgm:t>
        <a:bodyPr/>
        <a:lstStyle/>
        <a:p>
          <a:pPr latinLnBrk="1"/>
          <a:endParaRPr lang="ko-KR" altLang="en-US"/>
        </a:p>
      </dgm:t>
    </dgm:pt>
    <dgm:pt modelId="{B98C299E-0AE1-4C7D-99B6-ED82688F0943}" type="sibTrans" cxnId="{1053604E-D5C0-4F5E-A0F9-F921060FFFFD}">
      <dgm:prSet/>
      <dgm:spPr/>
      <dgm:t>
        <a:bodyPr/>
        <a:lstStyle/>
        <a:p>
          <a:pPr latinLnBrk="1"/>
          <a:endParaRPr lang="ko-KR" altLang="en-US"/>
        </a:p>
      </dgm:t>
    </dgm:pt>
    <dgm:pt modelId="{FC38ED1A-1964-4921-B808-9CF8674CE1D2}">
      <dgm:prSet phldrT="[텍스트]"/>
      <dgm:spPr/>
      <dgm:t>
        <a:bodyPr/>
        <a:lstStyle/>
        <a:p>
          <a:pPr latinLnBrk="1"/>
          <a:r>
            <a:rPr lang="ko-KR" altLang="en-US" dirty="0" smtClean="0"/>
            <a:t>사회과학이론 </a:t>
          </a:r>
          <a:endParaRPr lang="ko-KR" altLang="en-US" dirty="0"/>
        </a:p>
      </dgm:t>
    </dgm:pt>
    <dgm:pt modelId="{4270BFD5-C054-4B50-9FB5-9F5185F4BBC1}" type="parTrans" cxnId="{F4E7DD23-CB0C-49B7-A5F3-E57CAC342304}">
      <dgm:prSet/>
      <dgm:spPr/>
    </dgm:pt>
    <dgm:pt modelId="{E7F1D8A7-B538-4E19-BF0E-C68F848BF9E9}" type="sibTrans" cxnId="{F4E7DD23-CB0C-49B7-A5F3-E57CAC342304}">
      <dgm:prSet/>
      <dgm:spPr/>
    </dgm:pt>
    <dgm:pt modelId="{84717419-6D7D-4715-AA3A-F5EB5A9EFB17}" type="pres">
      <dgm:prSet presAssocID="{CC0C2070-CF34-4ACE-AC93-6F322D264B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40C191-15FB-4AA4-8205-A9E96100E8E5}" type="pres">
      <dgm:prSet presAssocID="{C399CE34-D779-44E9-AA1A-640CD43CFB02}" presName="composite" presStyleCnt="0"/>
      <dgm:spPr/>
    </dgm:pt>
    <dgm:pt modelId="{1A392687-3463-4778-BC3C-7756A7C8D902}" type="pres">
      <dgm:prSet presAssocID="{C399CE34-D779-44E9-AA1A-640CD43CFB02}" presName="parentText" presStyleLbl="alignNode1" presStyleIdx="0" presStyleCnt="1" custScaleX="73908" custScaleY="112458" custLinFactNeighborX="0" custLinFactNeighborY="-1268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D6F5AC-3416-4AE8-BD71-B85EC9A6C054}" type="pres">
      <dgm:prSet presAssocID="{C399CE34-D779-44E9-AA1A-640CD43CFB02}" presName="descendantText" presStyleLbl="alignAcc1" presStyleIdx="0" presStyleCnt="1" custScaleX="109838" custScaleY="143208" custLinFactNeighborX="66" custLinFactNeighborY="-78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5E97134-A847-4A2E-99C5-072F51CC9F9F}" type="presOf" srcId="{AAB36B74-C608-4C61-8391-135FE6854002}" destId="{2DD6F5AC-3416-4AE8-BD71-B85EC9A6C054}" srcOrd="0" destOrd="4" presId="urn:microsoft.com/office/officeart/2005/8/layout/chevron2"/>
    <dgm:cxn modelId="{8AF29642-24C8-4DC9-BBB3-8FB6F982E70F}" srcId="{C399CE34-D779-44E9-AA1A-640CD43CFB02}" destId="{441F9932-BB26-46E5-9AC4-1EC6E0E8175A}" srcOrd="0" destOrd="0" parTransId="{DF943DFD-9C9B-48BF-8012-7F726DC0B757}" sibTransId="{A4150A21-9A89-40A6-8116-B589EFD0FD6D}"/>
    <dgm:cxn modelId="{28A15ECD-400E-46DC-BADD-6FD74645CE34}" type="presOf" srcId="{C399CE34-D779-44E9-AA1A-640CD43CFB02}" destId="{1A392687-3463-4778-BC3C-7756A7C8D902}" srcOrd="0" destOrd="0" presId="urn:microsoft.com/office/officeart/2005/8/layout/chevron2"/>
    <dgm:cxn modelId="{1053604E-D5C0-4F5E-A0F9-F921060FFFFD}" srcId="{C399CE34-D779-44E9-AA1A-640CD43CFB02}" destId="{AAB36B74-C608-4C61-8391-135FE6854002}" srcOrd="4" destOrd="0" parTransId="{E573D8B9-243E-4FB4-983A-10348B39C93E}" sibTransId="{B98C299E-0AE1-4C7D-99B6-ED82688F0943}"/>
    <dgm:cxn modelId="{F4E7DD23-CB0C-49B7-A5F3-E57CAC342304}" srcId="{C399CE34-D779-44E9-AA1A-640CD43CFB02}" destId="{FC38ED1A-1964-4921-B808-9CF8674CE1D2}" srcOrd="1" destOrd="0" parTransId="{4270BFD5-C054-4B50-9FB5-9F5185F4BBC1}" sibTransId="{E7F1D8A7-B538-4E19-BF0E-C68F848BF9E9}"/>
    <dgm:cxn modelId="{BF22BB79-499B-4088-A7A8-E5460C7B5E74}" srcId="{C399CE34-D779-44E9-AA1A-640CD43CFB02}" destId="{88BAAF26-F2C7-4F6B-A4CC-542CD2DC54C1}" srcOrd="3" destOrd="0" parTransId="{0716F044-B7B5-4763-BF7F-7966CE058AE3}" sibTransId="{27099A78-4A01-49D7-803E-2F9BA384CBF0}"/>
    <dgm:cxn modelId="{926DEE77-DFB1-40ED-B39B-8132378FE027}" srcId="{C399CE34-D779-44E9-AA1A-640CD43CFB02}" destId="{60EE1E3F-D909-4511-8BF3-C550B221853A}" srcOrd="2" destOrd="0" parTransId="{C23B5E90-66BC-4702-963E-5BE8FAF4570F}" sibTransId="{98C122A8-FF43-4733-8141-58DE11FD7A43}"/>
    <dgm:cxn modelId="{363795E5-B43B-4799-8F70-CDF9B80096B0}" type="presOf" srcId="{441F9932-BB26-46E5-9AC4-1EC6E0E8175A}" destId="{2DD6F5AC-3416-4AE8-BD71-B85EC9A6C054}" srcOrd="0" destOrd="0" presId="urn:microsoft.com/office/officeart/2005/8/layout/chevron2"/>
    <dgm:cxn modelId="{5844E790-F749-4C44-BB57-6FCDDD16DEE4}" type="presOf" srcId="{88BAAF26-F2C7-4F6B-A4CC-542CD2DC54C1}" destId="{2DD6F5AC-3416-4AE8-BD71-B85EC9A6C054}" srcOrd="0" destOrd="3" presId="urn:microsoft.com/office/officeart/2005/8/layout/chevron2"/>
    <dgm:cxn modelId="{7110A1C2-1914-4C5C-B774-7A93D1F2E609}" srcId="{CC0C2070-CF34-4ACE-AC93-6F322D264BD8}" destId="{C399CE34-D779-44E9-AA1A-640CD43CFB02}" srcOrd="0" destOrd="0" parTransId="{7057FB33-C66C-4DCE-AE74-9EF1A2DBE533}" sibTransId="{28DE1A4D-DA34-48E4-8805-7B922CB2F2BD}"/>
    <dgm:cxn modelId="{4D284762-2D1B-42A1-BCCE-465F71C1ABD0}" type="presOf" srcId="{CC0C2070-CF34-4ACE-AC93-6F322D264BD8}" destId="{84717419-6D7D-4715-AA3A-F5EB5A9EFB17}" srcOrd="0" destOrd="0" presId="urn:microsoft.com/office/officeart/2005/8/layout/chevron2"/>
    <dgm:cxn modelId="{F7BECB86-A683-4D83-8751-0BAB2F973232}" type="presOf" srcId="{FC38ED1A-1964-4921-B808-9CF8674CE1D2}" destId="{2DD6F5AC-3416-4AE8-BD71-B85EC9A6C054}" srcOrd="0" destOrd="1" presId="urn:microsoft.com/office/officeart/2005/8/layout/chevron2"/>
    <dgm:cxn modelId="{A1DCF35E-2A95-4B85-B809-0CA50CB3BFE7}" type="presOf" srcId="{60EE1E3F-D909-4511-8BF3-C550B221853A}" destId="{2DD6F5AC-3416-4AE8-BD71-B85EC9A6C054}" srcOrd="0" destOrd="2" presId="urn:microsoft.com/office/officeart/2005/8/layout/chevron2"/>
    <dgm:cxn modelId="{D81F9215-BA66-4397-8EB7-515611F95662}" type="presParOf" srcId="{84717419-6D7D-4715-AA3A-F5EB5A9EFB17}" destId="{9040C191-15FB-4AA4-8205-A9E96100E8E5}" srcOrd="0" destOrd="0" presId="urn:microsoft.com/office/officeart/2005/8/layout/chevron2"/>
    <dgm:cxn modelId="{DE7A99C7-B2A2-407F-A90A-C764D0D10BD9}" type="presParOf" srcId="{9040C191-15FB-4AA4-8205-A9E96100E8E5}" destId="{1A392687-3463-4778-BC3C-7756A7C8D902}" srcOrd="0" destOrd="0" presId="urn:microsoft.com/office/officeart/2005/8/layout/chevron2"/>
    <dgm:cxn modelId="{F80454DC-FADE-4B99-8C1E-1E6828D93700}" type="presParOf" srcId="{9040C191-15FB-4AA4-8205-A9E96100E8E5}" destId="{2DD6F5AC-3416-4AE8-BD71-B85EC9A6C054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92687-3463-4778-BC3C-7756A7C8D902}">
      <dsp:nvSpPr>
        <dsp:cNvPr id="0" name=""/>
        <dsp:cNvSpPr/>
      </dsp:nvSpPr>
      <dsp:spPr>
        <a:xfrm rot="5400000">
          <a:off x="-279591" y="282623"/>
          <a:ext cx="1863945" cy="13047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초점</a:t>
          </a:r>
          <a:endParaRPr lang="ko-KR" altLang="en-US" sz="2500" kern="1200" dirty="0"/>
        </a:p>
      </dsp:txBody>
      <dsp:txXfrm rot="-5400000">
        <a:off x="1" y="655412"/>
        <a:ext cx="1304762" cy="559183"/>
      </dsp:txXfrm>
    </dsp:sp>
    <dsp:sp modelId="{2DD6F5AC-3416-4AE8-BD71-B85EC9A6C054}">
      <dsp:nvSpPr>
        <dsp:cNvPr id="0" name=""/>
        <dsp:cNvSpPr/>
      </dsp:nvSpPr>
      <dsp:spPr>
        <a:xfrm rot="5400000">
          <a:off x="4297159" y="-2989365"/>
          <a:ext cx="1211564" cy="71963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</a:t>
          </a:r>
          <a:r>
            <a:rPr lang="en-US" altLang="ko-KR" sz="2000" kern="1200" dirty="0" smtClean="0"/>
            <a:t>,</a:t>
          </a:r>
          <a:r>
            <a:rPr lang="ko-KR" altLang="en-US" sz="2000" kern="1200" dirty="0" smtClean="0"/>
            <a:t>학생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학교나 지역 등 아동을 둘러싼 환경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교육체계 및  이들이 상호작용하는 접점 영역</a:t>
          </a:r>
          <a:endParaRPr lang="ko-KR" altLang="en-US" sz="2000" kern="1200" dirty="0"/>
        </a:p>
      </dsp:txBody>
      <dsp:txXfrm rot="-5400000">
        <a:off x="1304762" y="62176"/>
        <a:ext cx="7137215" cy="1093276"/>
      </dsp:txXfrm>
    </dsp:sp>
    <dsp:sp modelId="{E68F712B-A5EC-45EF-8A53-F764883DDA3D}">
      <dsp:nvSpPr>
        <dsp:cNvPr id="0" name=""/>
        <dsp:cNvSpPr/>
      </dsp:nvSpPr>
      <dsp:spPr>
        <a:xfrm rot="5400000">
          <a:off x="-279591" y="1955105"/>
          <a:ext cx="1863945" cy="13047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목표</a:t>
          </a:r>
          <a:endParaRPr lang="ko-KR" altLang="en-US" sz="2500" kern="1200" dirty="0"/>
        </a:p>
      </dsp:txBody>
      <dsp:txXfrm rot="-5400000">
        <a:off x="1" y="2327894"/>
        <a:ext cx="1304762" cy="559183"/>
      </dsp:txXfrm>
    </dsp:sp>
    <dsp:sp modelId="{A97E1EF5-514C-455F-B0AC-319817FC9230}">
      <dsp:nvSpPr>
        <dsp:cNvPr id="0" name=""/>
        <dsp:cNvSpPr/>
      </dsp:nvSpPr>
      <dsp:spPr>
        <a:xfrm rot="5400000">
          <a:off x="4297159" y="-1316883"/>
          <a:ext cx="1211564" cy="71963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학생의 생활문제를 가져오게 하는 교육병리의 문제해결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학생의 생활 전반을 지원 및 생활환경의 조정 및 변화</a:t>
          </a:r>
          <a:endParaRPr lang="ko-KR" altLang="en-US" sz="2000" kern="1200" dirty="0"/>
        </a:p>
      </dsp:txBody>
      <dsp:txXfrm rot="-5400000">
        <a:off x="1304762" y="1734658"/>
        <a:ext cx="7137215" cy="1093276"/>
      </dsp:txXfrm>
    </dsp:sp>
    <dsp:sp modelId="{81489F9E-F414-4155-9F29-C953CBE423B7}">
      <dsp:nvSpPr>
        <dsp:cNvPr id="0" name=""/>
        <dsp:cNvSpPr/>
      </dsp:nvSpPr>
      <dsp:spPr>
        <a:xfrm rot="5400000">
          <a:off x="-279591" y="3627588"/>
          <a:ext cx="1863945" cy="13047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대상</a:t>
          </a:r>
          <a:endParaRPr lang="ko-KR" altLang="en-US" sz="2500" kern="1200" dirty="0"/>
        </a:p>
      </dsp:txBody>
      <dsp:txXfrm rot="-5400000">
        <a:off x="1" y="4000377"/>
        <a:ext cx="1304762" cy="559183"/>
      </dsp:txXfrm>
    </dsp:sp>
    <dsp:sp modelId="{2DA572D3-CB9F-44F6-83A1-FC36142E8E93}">
      <dsp:nvSpPr>
        <dsp:cNvPr id="0" name=""/>
        <dsp:cNvSpPr/>
      </dsp:nvSpPr>
      <dsp:spPr>
        <a:xfrm rot="5400000">
          <a:off x="4297159" y="355598"/>
          <a:ext cx="1211564" cy="71963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학생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보호자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교사 및 학교조직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 및 학생에 영향을 미치는 지역의 생활환경</a:t>
          </a:r>
          <a:endParaRPr lang="ko-KR" altLang="en-US" sz="2000" kern="1200" dirty="0"/>
        </a:p>
      </dsp:txBody>
      <dsp:txXfrm rot="-5400000">
        <a:off x="1304762" y="3407139"/>
        <a:ext cx="7137215" cy="1093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92687-3463-4778-BC3C-7756A7C8D902}">
      <dsp:nvSpPr>
        <dsp:cNvPr id="0" name=""/>
        <dsp:cNvSpPr/>
      </dsp:nvSpPr>
      <dsp:spPr>
        <a:xfrm rot="5400000">
          <a:off x="-630760" y="630760"/>
          <a:ext cx="3078264" cy="181674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문제의</a:t>
          </a:r>
          <a:endParaRPr lang="en-US" altLang="ko-KR" sz="1700" kern="1200" dirty="0" smtClean="0"/>
        </a:p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원인</a:t>
          </a:r>
          <a:endParaRPr lang="ko-KR" altLang="en-US" sz="1700" kern="1200" dirty="0"/>
        </a:p>
      </dsp:txBody>
      <dsp:txXfrm rot="-5400000">
        <a:off x="1" y="908372"/>
        <a:ext cx="1816743" cy="1261521"/>
      </dsp:txXfrm>
    </dsp:sp>
    <dsp:sp modelId="{2DD6F5AC-3416-4AE8-BD71-B85EC9A6C054}">
      <dsp:nvSpPr>
        <dsp:cNvPr id="0" name=""/>
        <dsp:cNvSpPr/>
      </dsp:nvSpPr>
      <dsp:spPr>
        <a:xfrm rot="5400000">
          <a:off x="4078272" y="-2251370"/>
          <a:ext cx="2161320" cy="66843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아동을 둘러싼 생활상의 문제들 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교육시스템에 의한 과도한 스트레스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가정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지역사회 등의 환경요인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아동의 정서적 또는 정신적 문제 등</a:t>
          </a:r>
          <a:endParaRPr lang="ko-KR" altLang="en-US" sz="1700" kern="1200" dirty="0"/>
        </a:p>
      </dsp:txBody>
      <dsp:txXfrm rot="-5400000">
        <a:off x="1816744" y="115665"/>
        <a:ext cx="6578871" cy="1950306"/>
      </dsp:txXfrm>
    </dsp:sp>
    <dsp:sp modelId="{E68F712B-A5EC-45EF-8A53-F764883DDA3D}">
      <dsp:nvSpPr>
        <dsp:cNvPr id="0" name=""/>
        <dsp:cNvSpPr/>
      </dsp:nvSpPr>
      <dsp:spPr>
        <a:xfrm rot="5400000">
          <a:off x="-389302" y="3217369"/>
          <a:ext cx="2595348" cy="181674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학교사회복지사의 활동</a:t>
          </a:r>
          <a:endParaRPr lang="ko-KR" altLang="en-US" sz="1700" kern="1200" dirty="0"/>
        </a:p>
      </dsp:txBody>
      <dsp:txXfrm rot="-5400000">
        <a:off x="1" y="3736439"/>
        <a:ext cx="1816743" cy="778605"/>
      </dsp:txXfrm>
    </dsp:sp>
    <dsp:sp modelId="{A97E1EF5-514C-455F-B0AC-319817FC9230}">
      <dsp:nvSpPr>
        <dsp:cNvPr id="0" name=""/>
        <dsp:cNvSpPr/>
      </dsp:nvSpPr>
      <dsp:spPr>
        <a:xfrm rot="5400000">
          <a:off x="4315444" y="329366"/>
          <a:ext cx="1686976" cy="66843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상담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문제해결을 의한 가능한 지지적 협력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조정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중개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대변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필요한 방법과 수단에 대한 정보와 자원 제공 및 사회자원의 개발</a:t>
          </a:r>
          <a:endParaRPr lang="ko-KR" altLang="en-US" sz="1700" kern="1200" dirty="0"/>
        </a:p>
      </dsp:txBody>
      <dsp:txXfrm rot="-5400000">
        <a:off x="1816744" y="2910418"/>
        <a:ext cx="6602027" cy="15222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92687-3463-4778-BC3C-7756A7C8D902}">
      <dsp:nvSpPr>
        <dsp:cNvPr id="0" name=""/>
        <dsp:cNvSpPr/>
      </dsp:nvSpPr>
      <dsp:spPr>
        <a:xfrm rot="5400000">
          <a:off x="-2098688" y="2172162"/>
          <a:ext cx="4955035" cy="61071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학교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사회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복지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사의 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직무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 및 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활동</a:t>
          </a:r>
          <a:endParaRPr lang="ko-KR" altLang="en-US" sz="1900" kern="1200" dirty="0"/>
        </a:p>
      </dsp:txBody>
      <dsp:txXfrm rot="-5400000">
        <a:off x="73474" y="305355"/>
        <a:ext cx="610710" cy="4344325"/>
      </dsp:txXfrm>
    </dsp:sp>
    <dsp:sp modelId="{2DD6F5AC-3416-4AE8-BD71-B85EC9A6C054}">
      <dsp:nvSpPr>
        <dsp:cNvPr id="0" name=""/>
        <dsp:cNvSpPr/>
      </dsp:nvSpPr>
      <dsp:spPr>
        <a:xfrm rot="5400000">
          <a:off x="2507910" y="-1473970"/>
          <a:ext cx="4192344" cy="75965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학생에 대한 지원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문제의 명확화 및 평가와 해결을 위한 구체적 목표 수립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지원을 위한 정보제공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관계기관 간 조정 및 협력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아동과 가정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학교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지역사회 환경 등과의 관계조정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사회자원의 개발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 및 아동 가족의 강점 발견 및 활용과 권리옹호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교육체계 개혁에 대한 동기 조성 및 사회행동 </a:t>
          </a:r>
          <a:endParaRPr lang="ko-KR" altLang="en-US" sz="1700" kern="1200" dirty="0"/>
        </a:p>
      </dsp:txBody>
      <dsp:txXfrm rot="-5400000">
        <a:off x="805826" y="432767"/>
        <a:ext cx="7391861" cy="37830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92687-3463-4778-BC3C-7756A7C8D902}">
      <dsp:nvSpPr>
        <dsp:cNvPr id="0" name=""/>
        <dsp:cNvSpPr/>
      </dsp:nvSpPr>
      <dsp:spPr>
        <a:xfrm rot="5400000">
          <a:off x="-1661061" y="1660178"/>
          <a:ext cx="5033448" cy="17130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300" kern="1200" dirty="0" smtClean="0"/>
            <a:t>기본이론</a:t>
          </a:r>
          <a:endParaRPr lang="en-US" altLang="ko-KR" sz="6300" kern="1200" dirty="0" smtClean="0"/>
        </a:p>
      </dsp:txBody>
      <dsp:txXfrm rot="-5400000">
        <a:off x="-883" y="856546"/>
        <a:ext cx="1713091" cy="3320357"/>
      </dsp:txXfrm>
    </dsp:sp>
    <dsp:sp modelId="{2DD6F5AC-3416-4AE8-BD71-B85EC9A6C054}">
      <dsp:nvSpPr>
        <dsp:cNvPr id="0" name=""/>
        <dsp:cNvSpPr/>
      </dsp:nvSpPr>
      <dsp:spPr>
        <a:xfrm rot="5400000">
          <a:off x="3021012" y="-1310561"/>
          <a:ext cx="4170424" cy="67915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smtClean="0"/>
            <a:t>사회복지이론 </a:t>
          </a:r>
          <a:r>
            <a:rPr lang="en-US" altLang="ko-KR" sz="2700" kern="1200" dirty="0" smtClean="0"/>
            <a:t>,</a:t>
          </a:r>
          <a:r>
            <a:rPr lang="ko-KR" altLang="en-US" sz="2700" kern="1200" dirty="0" smtClean="0"/>
            <a:t> 실천방법론</a:t>
          </a:r>
          <a:r>
            <a:rPr lang="en-US" altLang="ko-KR" sz="2700" kern="1200" dirty="0" smtClean="0"/>
            <a:t>, </a:t>
          </a:r>
          <a:endParaRPr lang="ko-KR" altLang="en-US" sz="2700" kern="1200" dirty="0"/>
        </a:p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smtClean="0"/>
            <a:t>사회과학이론 </a:t>
          </a:r>
          <a:endParaRPr lang="ko-KR" altLang="en-US" sz="2700" kern="1200" dirty="0"/>
        </a:p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smtClean="0"/>
            <a:t>체계이론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생태이론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강점이론</a:t>
          </a:r>
          <a:endParaRPr lang="ko-KR" altLang="en-US" sz="2700" kern="1200" dirty="0"/>
        </a:p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err="1" smtClean="0"/>
            <a:t>임파워먼트이론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사회적 구성주의이론</a:t>
          </a:r>
          <a:endParaRPr lang="ko-KR" altLang="en-US" sz="2700" kern="1200" dirty="0"/>
        </a:p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smtClean="0"/>
            <a:t>사회지지 네트워크론</a:t>
          </a:r>
          <a:r>
            <a:rPr lang="en-US" altLang="ko-KR" sz="2700" kern="1200" dirty="0" smtClean="0"/>
            <a:t>, </a:t>
          </a:r>
          <a:r>
            <a:rPr lang="ko-KR" altLang="en-US" sz="2700" kern="1200" dirty="0" err="1" smtClean="0"/>
            <a:t>상담학</a:t>
          </a:r>
          <a:r>
            <a:rPr lang="en-US" altLang="ko-KR" sz="2700" kern="1200" smtClean="0"/>
            <a:t>, </a:t>
          </a:r>
          <a:endParaRPr lang="ko-KR" altLang="en-US" sz="2700" kern="1200" dirty="0"/>
        </a:p>
      </dsp:txBody>
      <dsp:txXfrm rot="-5400000">
        <a:off x="1710445" y="203589"/>
        <a:ext cx="6587977" cy="3763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20F935-DB05-418D-8321-9B944CF674E0}" type="datetimeFigureOut">
              <a:rPr lang="ko-KR" altLang="en-US" smtClean="0"/>
              <a:pPr/>
              <a:t>2013-05-08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이론적 근거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714380"/>
          </a:xfrm>
        </p:spPr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체계이론의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214422"/>
            <a:ext cx="8572528" cy="5429288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체계이론은 인간을 서로 관련성을 가지고 존재하는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단위의 복합적 전제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분석 대상이 </a:t>
            </a:r>
            <a:r>
              <a:rPr lang="ko-KR" altLang="en-US" dirty="0" smtClean="0">
                <a:solidFill>
                  <a:srgbClr val="FF0000"/>
                </a:solidFill>
              </a:rPr>
              <a:t>상대적 존재</a:t>
            </a:r>
            <a:r>
              <a:rPr lang="ko-KR" altLang="en-US" dirty="0" smtClean="0"/>
              <a:t>라는 것을 전제</a:t>
            </a:r>
            <a:endParaRPr lang="en-US" altLang="ko-KR" dirty="0" smtClean="0"/>
          </a:p>
          <a:p>
            <a:r>
              <a:rPr lang="ko-KR" altLang="en-US" dirty="0" smtClean="0"/>
              <a:t>사회복지실천에 개입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인간체계와 환경체계의 접촉 부분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srgbClr val="FF0000"/>
                </a:solidFill>
              </a:rPr>
              <a:t>사회관계에 개입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err="1" smtClean="0"/>
              <a:t>핀커스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미나한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사회복지실천에 공통적으로 적용할 수 있는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중심기술과  개념이 요구된다고 주장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사정기술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사회복지사에게</a:t>
            </a:r>
            <a:r>
              <a:rPr lang="ko-KR" altLang="en-US" dirty="0" smtClean="0"/>
              <a:t> 요구되는 공통기술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클라이언트가 표출하는 문제 보다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더 넓은 차원에서 파악 이해함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57224" y="2143116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체계이론의 영향과 한계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783560"/>
            <a:ext cx="8286808" cy="486015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영향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1. </a:t>
            </a:r>
            <a:r>
              <a:rPr lang="ko-KR" altLang="en-US" dirty="0" smtClean="0"/>
              <a:t>변화되어야 할 표적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(</a:t>
            </a:r>
            <a:r>
              <a:rPr lang="ko-KR" altLang="en-US" dirty="0" smtClean="0"/>
              <a:t>클라이언트 과거관념 깨고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 환경이나 환경의 일부인 </a:t>
            </a:r>
            <a:r>
              <a:rPr lang="ko-KR" altLang="en-US" dirty="0" err="1" smtClean="0"/>
              <a:t>사회복지사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활용되는 방법이나 제도 등도 변화의 표적이 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2. </a:t>
            </a:r>
            <a:r>
              <a:rPr lang="ko-KR" altLang="en-US" dirty="0" smtClean="0"/>
              <a:t>서비스 수혜자나 이용자로만 생각되어 온 클라이언트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  변화에 영향을 미치는 행동체계 가능함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1071538" y="6215082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체계이론의 영향과 한계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428736"/>
            <a:ext cx="8572560" cy="5429264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사회복지 실천에서 체계이론 적용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err="1" smtClean="0"/>
              <a:t>홀리스의</a:t>
            </a:r>
            <a:r>
              <a:rPr lang="ko-KR" altLang="en-US" dirty="0" smtClean="0"/>
              <a:t>  </a:t>
            </a:r>
            <a:r>
              <a:rPr lang="en-US" altLang="ko-KR" dirty="0" smtClean="0">
                <a:solidFill>
                  <a:srgbClr val="FF0000"/>
                </a:solidFill>
              </a:rPr>
              <a:t>‘</a:t>
            </a:r>
            <a:r>
              <a:rPr lang="ko-KR" altLang="en-US" dirty="0" err="1" smtClean="0">
                <a:solidFill>
                  <a:srgbClr val="FF0000"/>
                </a:solidFill>
              </a:rPr>
              <a:t>상황속의</a:t>
            </a:r>
            <a:r>
              <a:rPr lang="ko-KR" altLang="en-US" dirty="0" smtClean="0">
                <a:solidFill>
                  <a:srgbClr val="FF0000"/>
                </a:solidFill>
              </a:rPr>
              <a:t> 인간</a:t>
            </a:r>
            <a:r>
              <a:rPr lang="en-US" altLang="ko-KR" dirty="0" smtClean="0">
                <a:solidFill>
                  <a:srgbClr val="FF0000"/>
                </a:solidFill>
              </a:rPr>
              <a:t>’ </a:t>
            </a:r>
            <a:r>
              <a:rPr lang="ko-KR" altLang="en-US" dirty="0" smtClean="0"/>
              <a:t>사람과 환경간의 상호작용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 •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민커스와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미나한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골드스타인 등의 통합사회복지실천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모델에 영향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6ECFF"/>
              </a:buClr>
            </a:pPr>
            <a:r>
              <a:rPr lang="ko-KR" altLang="en-US" dirty="0" smtClean="0">
                <a:solidFill>
                  <a:prstClr val="white"/>
                </a:solidFill>
              </a:rPr>
              <a:t>체계적 관점에서의 개입방법은 다양한 이론의 절충적 응용</a:t>
            </a:r>
            <a:r>
              <a:rPr lang="en-US" altLang="ko-KR" dirty="0" smtClean="0">
                <a:solidFill>
                  <a:prstClr val="white"/>
                </a:solidFill>
              </a:rPr>
              <a:t>, </a:t>
            </a:r>
            <a:r>
              <a:rPr lang="ko-KR" altLang="en-US" dirty="0" err="1" smtClean="0">
                <a:solidFill>
                  <a:prstClr val="white"/>
                </a:solidFill>
              </a:rPr>
              <a:t>등결과성</a:t>
            </a:r>
            <a:r>
              <a:rPr lang="ko-KR" altLang="en-US" dirty="0" smtClean="0">
                <a:solidFill>
                  <a:prstClr val="white"/>
                </a:solidFill>
              </a:rPr>
              <a:t> 이라는 개념에 근거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</a:pP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  <a:buNone/>
            </a:pPr>
            <a:r>
              <a:rPr lang="ko-KR" altLang="en-US" dirty="0" smtClean="0">
                <a:solidFill>
                  <a:prstClr val="white"/>
                </a:solidFill>
              </a:rPr>
              <a:t>    </a:t>
            </a:r>
            <a:r>
              <a:rPr lang="en-US" altLang="ko-KR" dirty="0" smtClean="0">
                <a:solidFill>
                  <a:prstClr val="white"/>
                </a:solidFill>
                <a:latin typeface="바탕"/>
                <a:ea typeface="바탕"/>
              </a:rPr>
              <a:t>• </a:t>
            </a:r>
            <a:r>
              <a:rPr lang="ko-KR" altLang="en-US" dirty="0" err="1" smtClean="0">
                <a:solidFill>
                  <a:prstClr val="white"/>
                </a:solidFill>
              </a:rPr>
              <a:t>등결과성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  <a:buNone/>
            </a:pPr>
            <a:r>
              <a:rPr lang="ko-KR" altLang="en-US" dirty="0" smtClean="0">
                <a:solidFill>
                  <a:prstClr val="white"/>
                </a:solidFill>
              </a:rPr>
              <a:t>       </a:t>
            </a:r>
            <a:r>
              <a:rPr lang="ko-KR" altLang="en-US" dirty="0" smtClean="0">
                <a:solidFill>
                  <a:srgbClr val="FF0000"/>
                </a:solidFill>
              </a:rPr>
              <a:t>체계가 정상상태라면 </a:t>
            </a:r>
            <a:r>
              <a:rPr lang="ko-KR" altLang="en-US" dirty="0" smtClean="0">
                <a:solidFill>
                  <a:prstClr val="white"/>
                </a:solidFill>
              </a:rPr>
              <a:t>초기조건</a:t>
            </a:r>
            <a:r>
              <a:rPr lang="en-US" altLang="ko-KR" dirty="0" smtClean="0">
                <a:solidFill>
                  <a:prstClr val="white"/>
                </a:solidFill>
              </a:rPr>
              <a:t>, </a:t>
            </a:r>
            <a:r>
              <a:rPr lang="ko-KR" altLang="en-US" dirty="0" smtClean="0">
                <a:solidFill>
                  <a:prstClr val="white"/>
                </a:solidFill>
              </a:rPr>
              <a:t>중도에 거치는 과정</a:t>
            </a:r>
            <a:r>
              <a:rPr lang="en-US" altLang="ko-KR" dirty="0" smtClean="0">
                <a:solidFill>
                  <a:prstClr val="white"/>
                </a:solidFill>
              </a:rPr>
              <a:t>, </a:t>
            </a:r>
            <a:r>
              <a:rPr lang="ko-KR" altLang="en-US" dirty="0" smtClean="0">
                <a:solidFill>
                  <a:prstClr val="white"/>
                </a:solidFill>
              </a:rPr>
              <a:t>여정이 다르다 하더라도 동일한 최종상태 같은 목표에 도달할 수 있음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  <a:buNone/>
            </a:pPr>
            <a:r>
              <a:rPr lang="ko-KR" altLang="en-US" dirty="0" smtClean="0">
                <a:solidFill>
                  <a:prstClr val="white"/>
                </a:solidFill>
              </a:rPr>
              <a:t>     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785786" y="5143512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체계이론의 영향과 한계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783560"/>
            <a:ext cx="8501122" cy="4572000"/>
          </a:xfrm>
        </p:spPr>
        <p:txBody>
          <a:bodyPr/>
          <a:lstStyle/>
          <a:p>
            <a:r>
              <a:rPr lang="ko-KR" altLang="en-US" dirty="0" smtClean="0"/>
              <a:t>체계적 관점 한계</a:t>
            </a:r>
            <a:r>
              <a:rPr lang="en-US" altLang="ko-KR" dirty="0" smtClean="0"/>
              <a:t>(</a:t>
            </a:r>
            <a:r>
              <a:rPr lang="ko-KR" altLang="en-US" dirty="0" smtClean="0"/>
              <a:t>페인 </a:t>
            </a:r>
            <a:r>
              <a:rPr lang="en-US" altLang="ko-KR" dirty="0" smtClean="0"/>
              <a:t>1991)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일반화된 이론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다양한 상황에 응용하기 어려움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상호작용이 왜 존재하는가 설명할 수 없음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추상적이고 분서적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요소 간의 관계성을 분석적으로 파악하는데 적합하지만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상황에 대한 전체성을 파악하는 어려움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83560"/>
            <a:ext cx="8715404" cy="4931588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체계론적</a:t>
            </a:r>
            <a:r>
              <a:rPr lang="ko-KR" altLang="en-US" dirty="0" smtClean="0"/>
              <a:t> 학교사회복지는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 부모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</a:t>
            </a:r>
            <a:r>
              <a:rPr lang="en-US" altLang="ko-KR" dirty="0" smtClean="0"/>
              <a:t>,</a:t>
            </a:r>
            <a:r>
              <a:rPr lang="ko-KR" altLang="en-US" dirty="0" smtClean="0"/>
              <a:t>지역 및 정부 사이에 현존하는 교류관계와 독립된 관계의 정도를 검증하는데 유효한 도움을 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학교의 요구에 적합한 교육 프로그램을 만들기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위한 개혁이나 변화를 옹호하는 지원으로 연계됨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학교</a:t>
            </a:r>
            <a:r>
              <a:rPr lang="ko-KR" altLang="en-US" dirty="0" smtClean="0"/>
              <a:t>는 </a:t>
            </a:r>
            <a:r>
              <a:rPr lang="ko-KR" altLang="en-US" dirty="0" smtClean="0">
                <a:solidFill>
                  <a:srgbClr val="FF0000"/>
                </a:solidFill>
              </a:rPr>
              <a:t>학교사회복지서비스를 통합하는 거점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" name="오른쪽 화살표 4"/>
          <p:cNvSpPr/>
          <p:nvPr/>
        </p:nvSpPr>
        <p:spPr>
          <a:xfrm>
            <a:off x="571472" y="2571744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생태학적 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57224" y="1714488"/>
            <a:ext cx="8001056" cy="4572000"/>
          </a:xfrm>
        </p:spPr>
        <p:txBody>
          <a:bodyPr>
            <a:normAutofit fontScale="92500"/>
          </a:bodyPr>
          <a:lstStyle/>
          <a:p>
            <a:r>
              <a:rPr lang="ko-KR" altLang="en-US" dirty="0" err="1" smtClean="0"/>
              <a:t>저메인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Germain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적응적인</a:t>
            </a:r>
            <a:r>
              <a:rPr lang="en-US" altLang="ko-KR" dirty="0" smtClean="0"/>
              <a:t>  </a:t>
            </a:r>
            <a:r>
              <a:rPr lang="ko-KR" altLang="en-US" dirty="0" smtClean="0"/>
              <a:t>사람과 환경과의 교류에 중점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srgbClr val="FF0000"/>
                </a:solidFill>
              </a:rPr>
              <a:t>부적응적 환경</a:t>
            </a:r>
            <a:r>
              <a:rPr lang="ko-KR" altLang="en-US" dirty="0" smtClean="0"/>
              <a:t>을 설명하면서  </a:t>
            </a:r>
            <a:r>
              <a:rPr lang="ko-KR" altLang="en-US" dirty="0" smtClean="0">
                <a:solidFill>
                  <a:srgbClr val="FF0000"/>
                </a:solidFill>
              </a:rPr>
              <a:t>생활 스트레스 인자</a:t>
            </a:r>
            <a:r>
              <a:rPr lang="ko-KR" altLang="en-US" dirty="0" smtClean="0"/>
              <a:t>를 다루어야 한다는 개념을 중심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상호적응은 잘 진행되면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</a:t>
            </a:r>
            <a:r>
              <a:rPr lang="ko-KR" altLang="en-US" dirty="0" smtClean="0">
                <a:solidFill>
                  <a:srgbClr val="FF0000"/>
                </a:solidFill>
              </a:rPr>
              <a:t>인간의 성장과 발전을 지지하며 생명을 유지함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상호적응에 결함이 생기면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물리적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사회적 환경이 오염될 수 있음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 flipV="1">
            <a:off x="1000100" y="4929198"/>
            <a:ext cx="21431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1071538" y="5929330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생태학 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83560"/>
            <a:ext cx="8429684" cy="486015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생태학적 관점은  환경의 제 요소들과  끊임없이 상호 교류하는 인간의 적응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1. </a:t>
            </a:r>
            <a:r>
              <a:rPr lang="ko-KR" altLang="en-US" dirty="0" smtClean="0">
                <a:solidFill>
                  <a:srgbClr val="FF0000"/>
                </a:solidFill>
              </a:rPr>
              <a:t>인간과 환경 사이에 형성되는 상호 교류</a:t>
            </a:r>
            <a:r>
              <a:rPr lang="ko-KR" altLang="en-US" dirty="0" smtClean="0"/>
              <a:t>에 관한 개념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</a:t>
            </a:r>
            <a:r>
              <a:rPr lang="en-US" altLang="ko-KR" dirty="0" smtClean="0"/>
              <a:t>:</a:t>
            </a:r>
            <a:r>
              <a:rPr lang="ko-KR" altLang="en-US" dirty="0" smtClean="0"/>
              <a:t>적응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스트레서</a:t>
            </a:r>
            <a:r>
              <a:rPr lang="en-US" altLang="ko-KR" dirty="0" smtClean="0"/>
              <a:t>(stressor), </a:t>
            </a:r>
            <a:r>
              <a:rPr lang="ko-KR" altLang="en-US" dirty="0" smtClean="0"/>
              <a:t>스트레스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대처능력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>
                <a:solidFill>
                  <a:srgbClr val="FF0000"/>
                </a:solidFill>
              </a:rPr>
              <a:t>인간의 속성</a:t>
            </a:r>
            <a:r>
              <a:rPr lang="ko-KR" altLang="en-US" dirty="0" smtClean="0"/>
              <a:t>과 관련됨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정체성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역량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자율성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관계성  교류적 성질을 가진 하위 개념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3. </a:t>
            </a:r>
            <a:r>
              <a:rPr lang="ko-KR" altLang="en-US" dirty="0" smtClean="0">
                <a:solidFill>
                  <a:srgbClr val="FF0000"/>
                </a:solidFill>
              </a:rPr>
              <a:t>환경의 특징</a:t>
            </a:r>
            <a:r>
              <a:rPr lang="ko-KR" altLang="en-US" dirty="0" smtClean="0"/>
              <a:t>에 관한 것으로 인간의 성장을 촉진하는 시간과 공간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영역과 같은 개념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714380"/>
          </a:xfrm>
        </p:spPr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생태학 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928670"/>
            <a:ext cx="8429684" cy="5786478"/>
          </a:xfrm>
        </p:spPr>
        <p:txBody>
          <a:bodyPr/>
          <a:lstStyle/>
          <a:p>
            <a:r>
              <a:rPr lang="ko-KR" altLang="en-US" dirty="0" smtClean="0"/>
              <a:t>체계이론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생태학 이론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: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모두 사람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환경의 관계를 통합적</a:t>
            </a:r>
            <a:r>
              <a:rPr lang="ko-KR" altLang="en-US" dirty="0" smtClean="0"/>
              <a:t>으로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다루는 것 목표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28596" y="2714620"/>
          <a:ext cx="8572560" cy="392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7567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체계이론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생태학 이론</a:t>
                      </a:r>
                      <a:endParaRPr lang="ko-KR" altLang="en-US" dirty="0"/>
                    </a:p>
                  </a:txBody>
                  <a:tcPr/>
                </a:tc>
              </a:tr>
              <a:tr h="13062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이론적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추상적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분석적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대상자의 생활을 실증적이고도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</a:rPr>
                        <a:t>구체적</a:t>
                      </a:r>
                      <a:r>
                        <a:rPr lang="ko-KR" altLang="en-US" dirty="0" smtClean="0"/>
                        <a:t>으로 다룸</a:t>
                      </a:r>
                      <a:endParaRPr lang="ko-KR" altLang="en-US" dirty="0"/>
                    </a:p>
                  </a:txBody>
                  <a:tcPr/>
                </a:tc>
              </a:tr>
              <a:tr h="18660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바탕"/>
                          <a:ea typeface="바탕"/>
                        </a:rPr>
                        <a:t>•</a:t>
                      </a:r>
                      <a:r>
                        <a:rPr lang="ko-KR" altLang="en-US" dirty="0" smtClean="0"/>
                        <a:t>전체를 요소로 분석함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>
                          <a:latin typeface="바탕"/>
                          <a:ea typeface="바탕"/>
                        </a:rPr>
                        <a:t>•</a:t>
                      </a:r>
                      <a:r>
                        <a:rPr lang="ko-KR" altLang="en-US" dirty="0" smtClean="0"/>
                        <a:t>분석된 요소로 결합하여 전체를 구성하는 분석적 </a:t>
                      </a:r>
                      <a:r>
                        <a:rPr lang="ko-KR" altLang="en-US" dirty="0" err="1" smtClean="0"/>
                        <a:t>방법을제공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생활이라는 계속된 흐름 속에서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</a:rPr>
                        <a:t>인간과 환경 간의 동적인 상호작용이 실체를 파악</a:t>
                      </a:r>
                      <a:r>
                        <a:rPr lang="ko-KR" altLang="en-US" dirty="0" smtClean="0"/>
                        <a:t>할 수 있는 틀을 제공해 줌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생태학 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생태학적 관점의 적용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  <a:endParaRPr lang="en-US" altLang="ko-KR" dirty="0" smtClean="0"/>
          </a:p>
          <a:p>
            <a:r>
              <a:rPr lang="ko-KR" altLang="en-US" dirty="0" smtClean="0"/>
              <a:t>인간과 환경간의 연계의 전체상을 파악</a:t>
            </a:r>
            <a:endParaRPr lang="en-US" altLang="ko-KR" dirty="0" smtClean="0"/>
          </a:p>
          <a:p>
            <a:r>
              <a:rPr lang="ko-KR" altLang="en-US" dirty="0" smtClean="0"/>
              <a:t>생태도의 개발</a:t>
            </a:r>
            <a:endParaRPr lang="en-US" altLang="ko-KR" dirty="0" smtClean="0"/>
          </a:p>
          <a:p>
            <a:r>
              <a:rPr lang="ko-KR" altLang="en-US" dirty="0" smtClean="0"/>
              <a:t>아동의  심리 사회적 문제에 대한 사정모델의 개발</a:t>
            </a:r>
            <a:endParaRPr lang="en-US" altLang="ko-KR" dirty="0" smtClean="0"/>
          </a:p>
          <a:p>
            <a:r>
              <a:rPr lang="ko-KR" altLang="en-US" dirty="0" smtClean="0"/>
              <a:t>상호 지원 및 사회적 상호 지지네트워크</a:t>
            </a:r>
            <a:endParaRPr lang="en-US" altLang="ko-KR" dirty="0" smtClean="0"/>
          </a:p>
          <a:p>
            <a:r>
              <a:rPr lang="ko-KR" altLang="en-US" dirty="0" smtClean="0"/>
              <a:t>사회적 지지론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다이어그램</a:t>
            </a:r>
            <a:endParaRPr lang="en-US" altLang="ko-KR" dirty="0" smtClean="0"/>
          </a:p>
          <a:p>
            <a:r>
              <a:rPr lang="ko-KR" altLang="en-US" dirty="0" smtClean="0"/>
              <a:t>네트워크 시스템 표 작성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286808" cy="914400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생태학적 관점과 사회복지실천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783560"/>
            <a:ext cx="8358246" cy="4572000"/>
          </a:xfrm>
        </p:spPr>
        <p:txBody>
          <a:bodyPr/>
          <a:lstStyle/>
          <a:p>
            <a:pPr marL="582930" indent="-514350">
              <a:buAutoNum type="circleNumDbPlain"/>
            </a:pPr>
            <a:r>
              <a:rPr lang="ko-KR" altLang="en-US" dirty="0" smtClean="0"/>
              <a:t>생활모델</a:t>
            </a:r>
            <a:endParaRPr lang="en-US" altLang="ko-KR" dirty="0" smtClean="0"/>
          </a:p>
          <a:p>
            <a:pPr marL="582930" indent="-514350">
              <a:buAutoNum type="circleNumDbPlain"/>
            </a:pPr>
            <a:endParaRPr lang="en-US" altLang="ko-KR" dirty="0" smtClean="0"/>
          </a:p>
          <a:p>
            <a:r>
              <a:rPr lang="ko-KR" altLang="en-US" dirty="0" err="1" smtClean="0"/>
              <a:t>저메인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기터맨</a:t>
            </a:r>
            <a:r>
              <a:rPr lang="ko-KR" altLang="en-US" dirty="0" smtClean="0"/>
              <a:t>  의해 통합적 사회복지 실천모델 체계화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특징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:</a:t>
            </a:r>
            <a:r>
              <a:rPr lang="ko-KR" altLang="en-US" dirty="0" smtClean="0"/>
              <a:t>사회복지실천의 통합적인 방법을 강조함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943880" cy="914400"/>
          </a:xfrm>
        </p:spPr>
        <p:txBody>
          <a:bodyPr/>
          <a:lstStyle/>
          <a:p>
            <a:r>
              <a:rPr lang="ko-KR" altLang="en-US" i="1" dirty="0" smtClean="0"/>
              <a:t>학교사회복지 실천과 이론적 모델</a:t>
            </a:r>
            <a:endParaRPr lang="ko-KR" altLang="en-US" i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50112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86808" cy="714380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생태학적 관점과 사회복지실천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000108"/>
            <a:ext cx="8358246" cy="5715040"/>
          </a:xfrm>
        </p:spPr>
        <p:txBody>
          <a:bodyPr wrap="none">
            <a:normAutofit fontScale="85000" lnSpcReduction="20000"/>
          </a:bodyPr>
          <a:lstStyle/>
          <a:p>
            <a:pPr marL="582930" indent="-514350"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생활모델 기법</a:t>
            </a:r>
            <a:endParaRPr lang="en-US" altLang="ko-KR" dirty="0" smtClean="0"/>
          </a:p>
          <a:p>
            <a:pPr marL="582930" indent="-514350"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생활문제를 지닌 사람들을 원조할 때 </a:t>
            </a:r>
            <a:r>
              <a:rPr lang="ko-KR" altLang="en-US" dirty="0" err="1" smtClean="0"/>
              <a:t>사회복지사는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 </a:t>
            </a:r>
            <a:r>
              <a:rPr lang="ko-KR" altLang="en-US" dirty="0" smtClean="0"/>
              <a:t>광범위한 종류의 기법과 기술들을 필요함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생활모델에 한해서만 특수한 기법이나 기술은 사실상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없음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클라이언트의 행동 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자율성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능력을 강조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생활모델에서  사용될 기법들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:</a:t>
            </a:r>
            <a:r>
              <a:rPr lang="ko-KR" altLang="en-US" dirty="0" smtClean="0"/>
              <a:t>인간의 적응능력과 환경적인 특성 및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그들의 상호작용을 지향해야 한다는 점이 강조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생태학적 관점은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학교에서 학교사회복지 활동을 이해하고 개입하고자 할 때 초점을 정하기 위해 가장 적절한 접근법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초점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학생과 모든 환경과의 상호 교류나 교호 교류하고 하는 사회적인 과정에 집중</a:t>
            </a:r>
            <a:endParaRPr lang="en-US" altLang="ko-KR" dirty="0" smtClean="0"/>
          </a:p>
          <a:p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학교와 가정과 지역사회 </a:t>
            </a:r>
            <a:r>
              <a:rPr lang="ko-KR" altLang="en-US" dirty="0" smtClean="0"/>
              <a:t>사이의 </a:t>
            </a:r>
            <a:r>
              <a:rPr lang="ko-KR" altLang="en-US" dirty="0" smtClean="0">
                <a:solidFill>
                  <a:srgbClr val="FF0000"/>
                </a:solidFill>
              </a:rPr>
              <a:t>중개자</a:t>
            </a:r>
            <a:r>
              <a:rPr lang="ko-KR" altLang="en-US" dirty="0" smtClean="0"/>
              <a:t>로서  위치하게 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생태학적  접근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학생과 그들을 둘러싼 환경인 가족을 비롯하여 학교나 지역에서 부족한 것을 보충 수정함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학생이나 학생집단의 스트레스를 결합시킴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스트레스를 해소시킬 수 있도록 촉진할 수 있게 되는 것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40736"/>
          </a:xfrm>
        </p:spPr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생태체계적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생태체계적 관점의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8086756" cy="4572000"/>
          </a:xfrm>
        </p:spPr>
        <p:txBody>
          <a:bodyPr/>
          <a:lstStyle/>
          <a:p>
            <a:r>
              <a:rPr lang="ko-KR" altLang="en-US" dirty="0" smtClean="0"/>
              <a:t>생태체계모델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/>
              <a:t>생태이론으로부터 일반체계이론이 간과했던 </a:t>
            </a:r>
            <a:r>
              <a:rPr lang="ko-KR" altLang="en-US" dirty="0" smtClean="0">
                <a:solidFill>
                  <a:srgbClr val="FF0000"/>
                </a:solidFill>
              </a:rPr>
              <a:t>체계 간의 공유영역과 적응 및 상호 교류</a:t>
            </a:r>
            <a:r>
              <a:rPr lang="ko-KR" altLang="en-US" dirty="0" smtClean="0"/>
              <a:t>라는 개념을 도입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체계의 변화 속성과 똑같이 유지기능도 중요하다는 점 강조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인간의 관심과 실천적인 경향을 도입한 통합모델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40736"/>
          </a:xfrm>
        </p:spPr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생태체계적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생태체계적 관점의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8086756" cy="4572000"/>
          </a:xfrm>
        </p:spPr>
        <p:txBody>
          <a:bodyPr/>
          <a:lstStyle/>
          <a:p>
            <a:r>
              <a:rPr lang="ko-KR" altLang="en-US" dirty="0" smtClean="0"/>
              <a:t>생태체계모델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대상집단에 관계없이 모든 크기의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사회체계에 적용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됨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사례에 대한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순환적 사고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여러 접근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임상개입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을 할 수 있는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인지적 재구성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’</a:t>
            </a: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단선적 관점으로는 관심을 갖기 어려운 환경적 변수에 대한 분명한 인식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283612"/>
          </a:xfrm>
        </p:spPr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생태체계적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(2)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생태학에 체계이론 및 다른 이론들도 도입하여 작성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    PIE(Person-In-</a:t>
            </a:r>
            <a:r>
              <a:rPr lang="en-US" altLang="ko-KR" dirty="0" err="1" smtClean="0">
                <a:solidFill>
                  <a:srgbClr val="FF0000"/>
                </a:solidFill>
              </a:rPr>
              <a:t>Envionment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</a:p>
          <a:p>
            <a:r>
              <a:rPr lang="ko-KR" altLang="en-US" dirty="0" err="1" smtClean="0"/>
              <a:t>메이어의</a:t>
            </a:r>
            <a:r>
              <a:rPr lang="ko-KR" altLang="en-US" dirty="0" smtClean="0"/>
              <a:t> 생태체계적 관점</a:t>
            </a:r>
            <a:endParaRPr lang="en-US" altLang="ko-KR" dirty="0" smtClean="0"/>
          </a:p>
          <a:p>
            <a:r>
              <a:rPr lang="ko-KR" altLang="en-US" dirty="0" err="1" smtClean="0"/>
              <a:t>알렌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미어즈의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사정틀</a:t>
            </a:r>
            <a:endParaRPr lang="en-US" altLang="ko-KR" dirty="0" smtClean="0"/>
          </a:p>
          <a:p>
            <a:r>
              <a:rPr lang="ko-KR" altLang="en-US" dirty="0" err="1" smtClean="0"/>
              <a:t>마타이니에</a:t>
            </a:r>
            <a:r>
              <a:rPr lang="ko-KR" altLang="en-US" dirty="0" smtClean="0"/>
              <a:t> 의한 실천의 도식화와 컴퓨터 처리</a:t>
            </a:r>
            <a:endParaRPr lang="en-US" altLang="ko-KR" dirty="0" smtClean="0"/>
          </a:p>
          <a:p>
            <a:r>
              <a:rPr lang="ko-KR" altLang="en-US" dirty="0" err="1" smtClean="0"/>
              <a:t>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효오스</a:t>
            </a:r>
            <a:r>
              <a:rPr lang="ko-KR" altLang="en-US" dirty="0" smtClean="0"/>
              <a:t> 인간과 환경 간의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차원 실천모델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283612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785794"/>
            <a:ext cx="8501122" cy="5212576"/>
          </a:xfrm>
        </p:spPr>
        <p:txBody>
          <a:bodyPr/>
          <a:lstStyle/>
          <a:p>
            <a:r>
              <a:rPr lang="ko-KR" altLang="en-US" dirty="0" smtClean="0"/>
              <a:t>생태체계적 관점에 의한 학교사회복지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실천방법 및 프로그램 예</a:t>
            </a:r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71472" y="1928802"/>
          <a:ext cx="8358246" cy="47863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5950"/>
                <a:gridCol w="6572296"/>
              </a:tblGrid>
              <a:tr h="57150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개입방법 및 프로그램</a:t>
                      </a:r>
                      <a:endParaRPr lang="ko-KR" altLang="en-US" sz="2000" dirty="0"/>
                    </a:p>
                  </a:txBody>
                  <a:tcPr/>
                </a:tc>
              </a:tr>
              <a:tr h="509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개별적 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사회적 기술훈련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문제해결 훈련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개별상담</a:t>
                      </a:r>
                      <a:endParaRPr lang="ko-KR" altLang="en-US" sz="2000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동료집단 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동료관계 강화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협동적 활동들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err="1" smtClean="0"/>
                        <a:t>짝치료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동료원조자의 활용</a:t>
                      </a:r>
                      <a:r>
                        <a:rPr lang="en-US" altLang="ko-KR" sz="2000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sz="2000" dirty="0" smtClean="0"/>
                        <a:t>지지집단의 활용</a:t>
                      </a:r>
                      <a:endParaRPr lang="ko-KR" altLang="en-US" sz="2000" dirty="0"/>
                    </a:p>
                  </a:txBody>
                  <a:tcPr/>
                </a:tc>
              </a:tr>
              <a:tr h="1428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학교차원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개방적 </a:t>
                      </a:r>
                      <a:r>
                        <a:rPr lang="ko-KR" altLang="en-US" sz="2000" baseline="0" dirty="0" smtClean="0"/>
                        <a:t> 환경의 조성</a:t>
                      </a:r>
                      <a:r>
                        <a:rPr lang="en-US" altLang="ko-KR" sz="2000" baseline="0" dirty="0" smtClean="0"/>
                        <a:t>, </a:t>
                      </a:r>
                      <a:r>
                        <a:rPr lang="ko-KR" altLang="en-US" sz="2000" baseline="0" dirty="0" smtClean="0"/>
                        <a:t>다양한 특별교과 활동들</a:t>
                      </a:r>
                      <a:r>
                        <a:rPr lang="en-US" altLang="ko-KR" sz="2000" baseline="0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sz="2000" baseline="0" dirty="0" smtClean="0"/>
                        <a:t>교사 대상의 자문</a:t>
                      </a:r>
                      <a:r>
                        <a:rPr lang="en-US" altLang="ko-KR" sz="2000" baseline="0" dirty="0" smtClean="0"/>
                        <a:t>, </a:t>
                      </a:r>
                      <a:r>
                        <a:rPr lang="ko-KR" altLang="en-US" sz="2000" baseline="0" dirty="0" smtClean="0"/>
                        <a:t>학교나 학교 전학</a:t>
                      </a:r>
                      <a:r>
                        <a:rPr lang="en-US" altLang="ko-KR" sz="2000" baseline="0" dirty="0" smtClean="0"/>
                        <a:t>,  </a:t>
                      </a:r>
                      <a:r>
                        <a:rPr lang="ko-KR" altLang="en-US" sz="2000" baseline="0" dirty="0" smtClean="0"/>
                        <a:t>과제 할당</a:t>
                      </a:r>
                      <a:r>
                        <a:rPr lang="en-US" altLang="ko-KR" sz="2000" baseline="0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sz="2000" baseline="0" dirty="0" smtClean="0"/>
                        <a:t>조언자들을 지지체계로 활용</a:t>
                      </a:r>
                      <a:endParaRPr lang="en-US" altLang="ko-KR" sz="2000" baseline="0" dirty="0" smtClean="0"/>
                    </a:p>
                    <a:p>
                      <a:pPr latinLnBrk="1"/>
                      <a:r>
                        <a:rPr lang="ko-KR" altLang="en-US" sz="2000" baseline="0" dirty="0" smtClean="0"/>
                        <a:t>전교 차원의 프로그램</a:t>
                      </a:r>
                      <a:endParaRPr lang="ko-KR" altLang="en-US" sz="2000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가족차원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상담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자문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의뢰</a:t>
                      </a:r>
                      <a:endParaRPr lang="ko-KR" altLang="en-US" sz="2000" dirty="0"/>
                    </a:p>
                  </a:txBody>
                  <a:tcPr/>
                </a:tc>
              </a:tr>
              <a:tr h="7764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지역사회 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지역사회  자원과 연계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협력</a:t>
                      </a:r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생태체계적 관점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아동 청소년들의 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행동적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요인들이 사회적 비수용을 초래할 수 있다는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것을 인정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동료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 학급이나 학교풍토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교과과정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ko-KR" altLang="en-US" dirty="0" smtClean="0"/>
              <a:t>     가족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민족집단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 경제적 지위 등과 같은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외적 체계 또한 고려하게 됨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1071538" y="4714884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40736"/>
          </a:xfrm>
        </p:spPr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임파워먼트</a:t>
            </a:r>
            <a:r>
              <a:rPr lang="ko-KR" altLang="en-US" dirty="0" smtClean="0"/>
              <a:t>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8015318" cy="486015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솔로몬이 최초 도입</a:t>
            </a:r>
            <a:endParaRPr lang="en-US" altLang="ko-KR" dirty="0" smtClean="0"/>
          </a:p>
          <a:p>
            <a:r>
              <a:rPr lang="en-US" altLang="ko-KR" dirty="0" smtClean="0"/>
              <a:t>‘</a:t>
            </a:r>
            <a:r>
              <a:rPr lang="ko-KR" altLang="en-US" dirty="0" smtClean="0"/>
              <a:t>힘은 자신의 요구를 충족시키기 위해 환경에 영향을 미치는 능력</a:t>
            </a:r>
            <a:r>
              <a:rPr lang="en-US" altLang="ko-KR" dirty="0" smtClean="0"/>
              <a:t>’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임파워먼트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: </a:t>
            </a:r>
            <a:r>
              <a:rPr lang="ko-KR" altLang="en-US" dirty="0" smtClean="0"/>
              <a:t>클라이언트가 사회에 적응하기 위한 기술을 습득하고 변화시키는 데 있어 한계를 인식함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>
                <a:solidFill>
                  <a:srgbClr val="FF0000"/>
                </a:solidFill>
              </a:rPr>
              <a:t>자신의 기능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능력을 육성</a:t>
            </a:r>
            <a:r>
              <a:rPr lang="en-US" altLang="ko-KR" dirty="0" smtClean="0"/>
              <a:t>,   </a:t>
            </a:r>
            <a:r>
              <a:rPr lang="ko-KR" altLang="en-US" dirty="0" smtClean="0"/>
              <a:t>그 위에 </a:t>
            </a:r>
            <a:r>
              <a:rPr lang="ko-KR" altLang="en-US" dirty="0" smtClean="0">
                <a:solidFill>
                  <a:srgbClr val="FF0000"/>
                </a:solidFill>
              </a:rPr>
              <a:t>자신에 주어진 권한을 획득</a:t>
            </a:r>
            <a:r>
              <a:rPr lang="ko-KR" altLang="en-US" dirty="0" smtClean="0"/>
              <a:t>하는 적극적인 활동함</a:t>
            </a:r>
            <a:endParaRPr lang="en-US" altLang="ko-KR" dirty="0" smtClean="0"/>
          </a:p>
        </p:txBody>
      </p:sp>
      <p:sp>
        <p:nvSpPr>
          <p:cNvPr id="4" name="오른쪽 화살표 3"/>
          <p:cNvSpPr/>
          <p:nvPr/>
        </p:nvSpPr>
        <p:spPr>
          <a:xfrm>
            <a:off x="1142976" y="5715016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5069700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임파워먼트</a:t>
            </a:r>
            <a:r>
              <a:rPr lang="ko-KR" altLang="en-US" dirty="0" smtClean="0"/>
              <a:t> 모델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주변인 생활을 계속해 온 사람들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환경이 가지고 있는 힘을 스스로 발견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자신의 생활에 직접적으로 영향을 미치는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여러 결정들에게  대해서도 올바로 이해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필요한 자기주장과 발언</a:t>
            </a:r>
            <a:r>
              <a:rPr lang="ko-KR" altLang="en-US" dirty="0" smtClean="0"/>
              <a:t>을 할 수 있는 기회 주변인으로서의 생활을 변화 시켜 나갈 수 있도록 원조하는 접근방법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 flipV="1">
            <a:off x="1000100" y="3071810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오른쪽 화살표 4"/>
          <p:cNvSpPr/>
          <p:nvPr/>
        </p:nvSpPr>
        <p:spPr>
          <a:xfrm flipV="1">
            <a:off x="1000100" y="3571876"/>
            <a:ext cx="285752" cy="285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1000100" y="4572008"/>
            <a:ext cx="357190" cy="331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1000100" y="5072074"/>
            <a:ext cx="42862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943880" cy="857256"/>
          </a:xfrm>
        </p:spPr>
        <p:txBody>
          <a:bodyPr/>
          <a:lstStyle/>
          <a:p>
            <a:r>
              <a:rPr lang="ko-KR" altLang="en-US" i="1" dirty="0" smtClean="0"/>
              <a:t>학교사회복지 실천과 이론적 모델</a:t>
            </a:r>
            <a:endParaRPr lang="ko-KR" altLang="en-US" i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50112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428736"/>
            <a:ext cx="8643966" cy="4926824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임파원먼트</a:t>
            </a:r>
            <a:r>
              <a:rPr lang="ko-KR" altLang="en-US" dirty="0" smtClean="0"/>
              <a:t> 관점이 등장하게 된 배경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smtClean="0">
                <a:solidFill>
                  <a:srgbClr val="FF0000"/>
                </a:solidFill>
              </a:rPr>
              <a:t>힘이야 말로 사회복지실천을 통합</a:t>
            </a:r>
            <a:r>
              <a:rPr lang="ko-KR" altLang="en-US" dirty="0" smtClean="0"/>
              <a:t>해 가는데 있어 중요한 구성요소라고 강조</a:t>
            </a:r>
            <a:r>
              <a:rPr lang="en-US" altLang="ko-KR" dirty="0" smtClean="0"/>
              <a:t>,  </a:t>
            </a:r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힘의 특질을 통합적으로 고찰함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사회복지 실천현장에서 </a:t>
            </a:r>
            <a:r>
              <a:rPr lang="ko-KR" altLang="en-US" dirty="0" smtClean="0">
                <a:solidFill>
                  <a:srgbClr val="FF0000"/>
                </a:solidFill>
              </a:rPr>
              <a:t>강점 관점</a:t>
            </a:r>
            <a:r>
              <a:rPr lang="ko-KR" altLang="en-US" dirty="0" smtClean="0"/>
              <a:t>에 비중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③ </a:t>
            </a:r>
            <a:r>
              <a:rPr lang="ko-KR" altLang="en-US" dirty="0" smtClean="0"/>
              <a:t>생태학적 관점도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중요성인정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④ </a:t>
            </a:r>
            <a:r>
              <a:rPr lang="ko-KR" altLang="en-US" dirty="0" err="1" smtClean="0"/>
              <a:t>임파워먼트</a:t>
            </a:r>
            <a:r>
              <a:rPr lang="ko-KR" altLang="en-US" dirty="0" smtClean="0"/>
              <a:t> 관점에 의한 집단을 활용한 개입이 활발히 전개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000108"/>
          </a:xfrm>
        </p:spPr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000108"/>
            <a:ext cx="8715404" cy="5643602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임파워먼트모델의</a:t>
            </a:r>
            <a:r>
              <a:rPr lang="ko-KR" altLang="en-US" dirty="0" smtClean="0"/>
              <a:t> 목표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smtClean="0"/>
              <a:t>자신이 문제해결을 위한 </a:t>
            </a:r>
            <a:r>
              <a:rPr lang="ko-KR" altLang="en-US" dirty="0" smtClean="0">
                <a:solidFill>
                  <a:srgbClr val="FF0000"/>
                </a:solidFill>
              </a:rPr>
              <a:t>주체자</a:t>
            </a:r>
            <a:r>
              <a:rPr lang="ko-KR" altLang="en-US" dirty="0" smtClean="0"/>
              <a:t>임을 자각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주변의 사회적 물리적 자원 및 환경을 비롯하여  사회복지실천가가  소유하고 있는  지식이나 기능클라이언트의 권한 획득을 위한 노력을 지원하고 </a:t>
            </a:r>
            <a:r>
              <a:rPr lang="en-US" altLang="ko-KR" dirty="0" smtClean="0"/>
              <a:t> </a:t>
            </a:r>
            <a:r>
              <a:rPr lang="ko-KR" altLang="en-US" dirty="0" smtClean="0"/>
              <a:t>활용되기  열려있다는 것을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클라이언트가 인식할 수 있도록 원조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42910" y="3714752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000108"/>
          </a:xfrm>
        </p:spPr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000108"/>
            <a:ext cx="8715404" cy="5643602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임파워먼트모델의</a:t>
            </a:r>
            <a:r>
              <a:rPr lang="ko-KR" altLang="en-US" dirty="0" smtClean="0"/>
              <a:t> 목표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③ </a:t>
            </a:r>
            <a:r>
              <a:rPr lang="ko-KR" altLang="en-US" dirty="0" err="1" smtClean="0"/>
              <a:t>사회복지사가</a:t>
            </a:r>
            <a:r>
              <a:rPr lang="ko-KR" altLang="en-US" dirty="0" smtClean="0"/>
              <a:t>  </a:t>
            </a:r>
            <a:r>
              <a:rPr lang="ko-KR" altLang="en-US" dirty="0" smtClean="0">
                <a:solidFill>
                  <a:srgbClr val="FF0000"/>
                </a:solidFill>
              </a:rPr>
              <a:t>동료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협력자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동반자</a:t>
            </a:r>
            <a:r>
              <a:rPr lang="ko-KR" altLang="en-US" dirty="0" smtClean="0"/>
              <a:t>라는 것 인식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④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권위적 공적 기관들이 행사할 수 있는 부정적 영향력을 감소시키기 위해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 활동을  할 수 있는 사람이라는 것을 인식하도록 원조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71472" y="4357694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err="1" smtClean="0"/>
              <a:t>임파워먼트</a:t>
            </a:r>
            <a:r>
              <a:rPr lang="ko-KR" altLang="en-US" dirty="0" smtClean="0"/>
              <a:t> 관점의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500174"/>
            <a:ext cx="8715404" cy="535782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원칙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err="1" smtClean="0"/>
              <a:t>사회복지사와</a:t>
            </a:r>
            <a:r>
              <a:rPr lang="ko-KR" altLang="en-US" dirty="0" smtClean="0"/>
              <a:t> 클라이언트는 생활을 파괴하는                    </a:t>
            </a:r>
            <a:r>
              <a:rPr lang="ko-KR" altLang="en-US" dirty="0" smtClean="0">
                <a:solidFill>
                  <a:srgbClr val="FF0000"/>
                </a:solidFill>
              </a:rPr>
              <a:t>모든 억압에 도전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억압상황에 대해 전체론적 이해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③ </a:t>
            </a:r>
            <a:r>
              <a:rPr lang="ko-KR" altLang="en-US" dirty="0" smtClean="0"/>
              <a:t>클라이언트는 자기 스스로 주체가  되어 </a:t>
            </a:r>
            <a:r>
              <a:rPr lang="ko-KR" altLang="en-US" dirty="0" smtClean="0">
                <a:solidFill>
                  <a:srgbClr val="FF0000"/>
                </a:solidFill>
              </a:rPr>
              <a:t>자신의    힘을 증강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지원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④ </a:t>
            </a:r>
            <a:r>
              <a:rPr lang="ko-KR" altLang="en-US" dirty="0" smtClean="0"/>
              <a:t>공통기간을 공유하는 클라이언트들끼리 서로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힘을 증강</a:t>
            </a:r>
            <a:r>
              <a:rPr lang="en-US" altLang="ko-KR" dirty="0" smtClean="0"/>
              <a:t>, </a:t>
            </a:r>
            <a:r>
              <a:rPr lang="ko-KR" altLang="en-US" dirty="0" err="1" smtClean="0">
                <a:solidFill>
                  <a:srgbClr val="FF0000"/>
                </a:solidFill>
              </a:rPr>
              <a:t>사회복지사와</a:t>
            </a:r>
            <a:r>
              <a:rPr lang="ko-KR" altLang="en-US" dirty="0" smtClean="0">
                <a:solidFill>
                  <a:srgbClr val="FF0000"/>
                </a:solidFill>
              </a:rPr>
              <a:t>  클라이언트는 대등한 관계를 확립</a:t>
            </a:r>
            <a:endParaRPr lang="en-US" altLang="ko-K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err="1" smtClean="0"/>
              <a:t>임파워먼트</a:t>
            </a:r>
            <a:r>
              <a:rPr lang="ko-KR" altLang="en-US" dirty="0" smtClean="0"/>
              <a:t> 관점의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5286412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원칙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⑤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클라이언트가 </a:t>
            </a:r>
            <a:r>
              <a:rPr lang="ko-KR" altLang="en-US" dirty="0" smtClean="0">
                <a:solidFill>
                  <a:srgbClr val="FF0000"/>
                </a:solidFill>
              </a:rPr>
              <a:t>자기 자신의 언어로 말할 수 있도록 격려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⑥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일관되게 클라이언트를 억압에 대항하여 승리하는 자로 인식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⑦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일관되게 사회적 변혁을 중심으로 두어야 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임파워먼트</a:t>
            </a:r>
            <a:r>
              <a:rPr lang="ko-KR" altLang="en-US" dirty="0" smtClean="0"/>
              <a:t>  관점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 클라이언트가 직면하고 있는 문제를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적극적인 결과를 낳을 수 있는 </a:t>
            </a:r>
            <a:r>
              <a:rPr lang="ko-KR" altLang="en-US" dirty="0" smtClean="0">
                <a:solidFill>
                  <a:srgbClr val="FF0000"/>
                </a:solidFill>
              </a:rPr>
              <a:t>기회와 도전으로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   보려고  시도</a:t>
            </a:r>
            <a:r>
              <a:rPr lang="ko-KR" altLang="en-US" dirty="0" smtClean="0"/>
              <a:t>하는 등 용어의 전환을 시도함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500174"/>
            <a:ext cx="8286808" cy="5143536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학교사회복지 현장에서 사회복지사의 </a:t>
            </a:r>
            <a:r>
              <a:rPr lang="ko-KR" altLang="en-US" dirty="0" smtClean="0">
                <a:solidFill>
                  <a:srgbClr val="FF0000"/>
                </a:solidFill>
              </a:rPr>
              <a:t>대변자</a:t>
            </a:r>
            <a:r>
              <a:rPr lang="ko-KR" altLang="en-US" dirty="0" smtClean="0"/>
              <a:t> 역할은 매우 중요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임파워먼트는</a:t>
            </a:r>
            <a:r>
              <a:rPr lang="ko-KR" altLang="en-US" dirty="0" smtClean="0"/>
              <a:t> 무력한 상태에서 힘 있는 상태를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추구하도록 촉진하는 과정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대변 활동에 의해 상황이 개선되면  아동 청소년들이 본래  보유하고 있는 권한을 증대시켜 나갈 수  있다고 보기 때문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임파워먼트</a:t>
            </a:r>
            <a:r>
              <a:rPr lang="ko-KR" altLang="en-US" dirty="0" smtClean="0"/>
              <a:t> 촉진 위해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아동 및 청소년들 자신의 </a:t>
            </a:r>
            <a:r>
              <a:rPr lang="ko-KR" altLang="en-US" dirty="0" err="1" smtClean="0">
                <a:solidFill>
                  <a:srgbClr val="FF0000"/>
                </a:solidFill>
              </a:rPr>
              <a:t>임파워먼트의</a:t>
            </a:r>
            <a:r>
              <a:rPr lang="ko-KR" altLang="en-US" dirty="0" smtClean="0">
                <a:solidFill>
                  <a:srgbClr val="FF0000"/>
                </a:solidFill>
              </a:rPr>
              <a:t> 가능성에 대한 확인</a:t>
            </a:r>
            <a:r>
              <a:rPr lang="ko-KR" altLang="en-US" dirty="0" smtClean="0"/>
              <a:t>을 필요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아동 청소년들이나 부모의 요구를 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교감에게 </a:t>
            </a:r>
            <a:r>
              <a:rPr lang="ko-KR" altLang="en-US" dirty="0" smtClean="0">
                <a:solidFill>
                  <a:srgbClr val="FF0000"/>
                </a:solidFill>
              </a:rPr>
              <a:t>대변 옹호</a:t>
            </a:r>
            <a:r>
              <a:rPr lang="ko-KR" altLang="en-US" dirty="0" smtClean="0"/>
              <a:t>해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주는 활동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아동 청소년의 요구를 충족하는 데 필요한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서비스의 조정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사회자원의 개발 개발활동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</a:t>
            </a:r>
            <a:r>
              <a:rPr lang="ko-KR" altLang="en-US" dirty="0" smtClean="0">
                <a:solidFill>
                  <a:srgbClr val="FF0000"/>
                </a:solidFill>
              </a:rPr>
              <a:t>아동 청소년 및 가족들의 힘</a:t>
            </a:r>
            <a:r>
              <a:rPr lang="ko-KR" altLang="en-US" dirty="0" smtClean="0"/>
              <a:t>을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회복할 수 있도록 돕게 됨</a:t>
            </a:r>
            <a:endParaRPr lang="en-US" altLang="ko-KR" dirty="0" smtClean="0"/>
          </a:p>
        </p:txBody>
      </p:sp>
      <p:sp>
        <p:nvSpPr>
          <p:cNvPr id="4" name="오른쪽 화살표 3"/>
          <p:cNvSpPr/>
          <p:nvPr/>
        </p:nvSpPr>
        <p:spPr>
          <a:xfrm>
            <a:off x="1071538" y="4572008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348" y="0"/>
            <a:ext cx="7972452" cy="714356"/>
          </a:xfrm>
        </p:spPr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857232"/>
            <a:ext cx="8286808" cy="6000768"/>
          </a:xfrm>
        </p:spPr>
        <p:txBody>
          <a:bodyPr>
            <a:normAutofit lnSpcReduction="10000"/>
          </a:bodyPr>
          <a:lstStyle/>
          <a:p>
            <a:r>
              <a:rPr lang="ko-KR" altLang="en-US" dirty="0" err="1" smtClean="0"/>
              <a:t>임파워먼트</a:t>
            </a:r>
            <a:r>
              <a:rPr lang="ko-KR" altLang="en-US" dirty="0" smtClean="0"/>
              <a:t> 모델의 실천과정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라포수집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실천가로서의 전문적 기술의 확립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클라이언트의 강점에 대한 올바른 사정</a:t>
            </a:r>
            <a:r>
              <a:rPr lang="en-US" altLang="ko-KR" dirty="0" smtClean="0"/>
              <a:t>,</a:t>
            </a:r>
            <a:r>
              <a:rPr lang="ko-KR" altLang="en-US" dirty="0" smtClean="0"/>
              <a:t>평가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클라이언트를 자신의 문제 해결 주체자로 인식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solidFill>
                  <a:srgbClr val="FFC000"/>
                </a:solidFill>
              </a:rPr>
              <a:t>개인적 차원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ko-KR" altLang="en-US" dirty="0" smtClean="0"/>
              <a:t>    클라이언트 자신이 가지고 있는 문제 해결 능력에 대한 의식과 인식을 하도록 지원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C000"/>
                </a:solidFill>
              </a:rPr>
              <a:t>대인관계 차원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ko-KR" altLang="en-US" dirty="0" smtClean="0"/>
              <a:t>     해결을 촉진하는 타자경험을 활용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C000"/>
                </a:solidFill>
              </a:rPr>
              <a:t>정치 지역사회 측면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자조집단의 촉진과 사회제도의 개선과 노력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83560"/>
            <a:ext cx="8429684" cy="48601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아동 청소년들의 무기력이나 절망감에서 벗어나도록 </a:t>
            </a:r>
            <a:r>
              <a:rPr lang="en-US" altLang="ko-KR" dirty="0" smtClean="0"/>
              <a:t> 4</a:t>
            </a:r>
            <a:r>
              <a:rPr lang="ko-KR" altLang="en-US" dirty="0" smtClean="0"/>
              <a:t>가지 의식 및 심리적 변화 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자기 </a:t>
            </a:r>
            <a:r>
              <a:rPr lang="ko-KR" altLang="en-US" dirty="0" err="1" smtClean="0">
                <a:solidFill>
                  <a:srgbClr val="FF0000"/>
                </a:solidFill>
              </a:rPr>
              <a:t>효능감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자신의 생활 속에서 구체적인 일을 창조하거나 통제할 수 있는 능력을 가지고 있다는  신념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집단의식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: </a:t>
            </a:r>
            <a:r>
              <a:rPr lang="ko-KR" altLang="en-US" dirty="0" smtClean="0"/>
              <a:t>개인이나 집단의 경험이 정치나 사회구조에 의해 얼마나 영향을 받고 있는가를 인식</a:t>
            </a:r>
            <a:r>
              <a:rPr lang="en-US" altLang="ko-KR" dirty="0" smtClean="0"/>
              <a:t>,</a:t>
            </a:r>
            <a:r>
              <a:rPr lang="ko-KR" altLang="en-US" dirty="0" smtClean="0"/>
              <a:t>사회에 대해 비판적 관점을 키운다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우리의식 및 공감대 형성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: </a:t>
            </a:r>
            <a:r>
              <a:rPr lang="ko-KR" altLang="en-US" dirty="0" smtClean="0"/>
              <a:t>개인과 집단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 구성원들이 서로 운명을 공유하고 있다는 강점을 강화함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변화에 대한 자기 책임의식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: </a:t>
            </a:r>
            <a:r>
              <a:rPr lang="ko-KR" altLang="en-US" dirty="0" smtClean="0"/>
              <a:t>클라이언트는 적극적으로 변화를 창출하고 이를 위한 활동에 참가하는 주체라는 것을 인식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943880" cy="857256"/>
          </a:xfrm>
        </p:spPr>
        <p:txBody>
          <a:bodyPr/>
          <a:lstStyle/>
          <a:p>
            <a:r>
              <a:rPr lang="ko-KR" altLang="en-US" i="1" dirty="0" smtClean="0"/>
              <a:t>학교사회복지 실천과 이론적 모델</a:t>
            </a:r>
            <a:endParaRPr lang="ko-KR" altLang="en-US" i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50112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4348" y="1783560"/>
            <a:ext cx="8143932" cy="4572000"/>
          </a:xfrm>
        </p:spPr>
        <p:txBody>
          <a:bodyPr/>
          <a:lstStyle/>
          <a:p>
            <a:r>
              <a:rPr lang="ko-KR" altLang="en-US" dirty="0" smtClean="0"/>
              <a:t>사회변화에  대한 책임을 클라이언트에게 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chemeClr val="tx2">
                    <a:lumMod val="50000"/>
                  </a:schemeClr>
                </a:solidFill>
              </a:rPr>
              <a:t>클라이언트</a:t>
            </a:r>
            <a:r>
              <a:rPr lang="ko-KR" altLang="en-US" dirty="0" smtClean="0"/>
              <a:t>가 </a:t>
            </a:r>
            <a:r>
              <a:rPr lang="ko-KR" altLang="en-US" dirty="0" smtClean="0">
                <a:solidFill>
                  <a:srgbClr val="FF0000"/>
                </a:solidFill>
              </a:rPr>
              <a:t>자신에게 주어진 당연한 권한을 찾을 수 있도록 강력히 촉진하는 것</a:t>
            </a:r>
            <a:r>
              <a:rPr lang="ko-KR" altLang="en-US" dirty="0" smtClean="0"/>
              <a:t>을 목표로 하나 직접적으로 관여하지는 않음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사회적 구성주의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사회적 구성주의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788712"/>
          </a:xfrm>
        </p:spPr>
        <p:txBody>
          <a:bodyPr>
            <a:normAutofit fontScale="92500"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언어</a:t>
            </a:r>
            <a:r>
              <a:rPr lang="ko-KR" altLang="en-US" dirty="0" smtClean="0"/>
              <a:t>가 세계를 구성한다는 기본전제에 기초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일상 세계의 성립에 있어 언어가 </a:t>
            </a:r>
            <a:r>
              <a:rPr lang="ko-KR" altLang="en-US" dirty="0" err="1" smtClean="0"/>
              <a:t>결정적인역할을</a:t>
            </a:r>
            <a:r>
              <a:rPr lang="ko-KR" altLang="en-US" dirty="0" smtClean="0"/>
              <a:t> 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사회복지 연구에 중요한 의의를 가진다는  것을 처음으로 주의를 기울인 사람 하트만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6ECFF"/>
              </a:buClr>
            </a:pPr>
            <a:r>
              <a:rPr lang="ko-KR" altLang="en-US" dirty="0" smtClean="0">
                <a:solidFill>
                  <a:prstClr val="white"/>
                </a:solidFill>
              </a:rPr>
              <a:t>이 접근의 중심적인 실천방법 중 하나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  <a:buNone/>
            </a:pPr>
            <a:r>
              <a:rPr lang="ko-KR" altLang="en-US" dirty="0" smtClean="0">
                <a:solidFill>
                  <a:prstClr val="white"/>
                </a:solidFill>
              </a:rPr>
              <a:t>    </a:t>
            </a:r>
            <a:r>
              <a:rPr lang="en-US" altLang="ko-KR" dirty="0" smtClean="0">
                <a:solidFill>
                  <a:prstClr val="white"/>
                </a:solidFill>
              </a:rPr>
              <a:t>: </a:t>
            </a:r>
            <a:r>
              <a:rPr lang="ko-KR" altLang="en-US" dirty="0" smtClean="0">
                <a:solidFill>
                  <a:prstClr val="white"/>
                </a:solidFill>
              </a:rPr>
              <a:t>이야기 요법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  <p:sp>
        <p:nvSpPr>
          <p:cNvPr id="4" name="오른쪽 화살표 3"/>
          <p:cNvSpPr/>
          <p:nvPr/>
        </p:nvSpPr>
        <p:spPr>
          <a:xfrm>
            <a:off x="1000100" y="4143380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사회적 구성주의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사회적 구성주의적  관점에서는 문제원인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언어적 자원</a:t>
            </a:r>
            <a:r>
              <a:rPr lang="ko-KR" altLang="en-US" dirty="0" smtClean="0"/>
              <a:t>의 유무에서 찾음</a:t>
            </a:r>
            <a:endParaRPr lang="en-US" altLang="ko-KR" dirty="0" smtClean="0"/>
          </a:p>
          <a:p>
            <a:r>
              <a:rPr lang="ko-KR" altLang="en-US" dirty="0" smtClean="0"/>
              <a:t>사회복지사의 실천영역에 언어 또는 </a:t>
            </a:r>
            <a:r>
              <a:rPr lang="ko-KR" altLang="en-US" dirty="0" err="1" smtClean="0"/>
              <a:t>언설이</a:t>
            </a:r>
            <a:r>
              <a:rPr lang="ko-KR" altLang="en-US" dirty="0" smtClean="0"/>
              <a:t> 갖는 권력성에 대한 주의를 촉구한 점</a:t>
            </a:r>
            <a:endParaRPr lang="en-US" altLang="ko-KR" dirty="0" smtClean="0"/>
          </a:p>
          <a:p>
            <a:r>
              <a:rPr lang="ko-KR" altLang="en-US" dirty="0" smtClean="0"/>
              <a:t>사회복지사의 역할을 언어와의 관련성에 서 재정의 </a:t>
            </a:r>
            <a:r>
              <a:rPr lang="ko-KR" altLang="en-US" dirty="0" err="1" smtClean="0"/>
              <a:t>한점이</a:t>
            </a:r>
            <a:r>
              <a:rPr lang="ko-KR" altLang="en-US" dirty="0" smtClean="0"/>
              <a:t> 있음</a:t>
            </a:r>
            <a:endParaRPr lang="en-US" altLang="ko-KR" dirty="0" smtClean="0"/>
          </a:p>
          <a:p>
            <a:r>
              <a:rPr lang="ko-KR" altLang="en-US" dirty="0" smtClean="0"/>
              <a:t>원조의 구체적이고 결정적인 단서가 언어에 있다는 이 주장은 사회복지연구에 새로운 관점을 제공함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사회복지사의 역할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142984"/>
            <a:ext cx="8501122" cy="5429288"/>
          </a:xfrm>
        </p:spPr>
        <p:txBody>
          <a:bodyPr>
            <a:normAutofit fontScale="92500"/>
          </a:bodyPr>
          <a:lstStyle/>
          <a:p>
            <a:r>
              <a:rPr lang="ko-KR" altLang="en-US" dirty="0" smtClean="0"/>
              <a:t>사회적 구성주의  관점에서는 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클라이언트가 하고 싶은 이야기를 본인이 확실히 인식하고 있다면 문제는 거의 반 이상이  해결됨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사회복지사의 역할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억제된 권력을 가지지 않은 사람들이 </a:t>
            </a:r>
            <a:r>
              <a:rPr lang="ko-KR" altLang="en-US" dirty="0" smtClean="0">
                <a:solidFill>
                  <a:srgbClr val="FF0000"/>
                </a:solidFill>
              </a:rPr>
              <a:t>자신의 언어로 자신의 요구를 말할 수 있는 능력</a:t>
            </a:r>
            <a:r>
              <a:rPr lang="ko-KR" altLang="en-US" dirty="0" smtClean="0"/>
              <a:t>을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가질 수 있도록 원조하는 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C000"/>
                </a:solidFill>
              </a:rPr>
              <a:t>권력을 지니지 못한 사람들을 대상</a:t>
            </a:r>
            <a:r>
              <a:rPr lang="ko-KR" altLang="en-US" dirty="0" smtClean="0"/>
              <a:t>으로 하여 그러한 사람들 입장에 서서 실천하는 사람이라고 본다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42910" y="1714488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사회적 구성주의 관점에서는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개입의 대상은 개인도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가족도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지역사회도 아닌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소위 언어사회가 됨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26464"/>
          </a:xfrm>
        </p:spPr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강점관점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강점이론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285860"/>
            <a:ext cx="8572528" cy="557214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클라이언트의 강점을 구체화</a:t>
            </a:r>
            <a:r>
              <a:rPr lang="ko-KR" altLang="en-US" dirty="0" smtClean="0"/>
              <a:t>하여  문제해결의  자원으로 활용하는 것은 사회복지실천에 있어 가장 중요한 일면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웨이크에</a:t>
            </a:r>
            <a:r>
              <a:rPr lang="ko-KR" altLang="en-US" dirty="0" smtClean="0"/>
              <a:t>  의해 최초 발표</a:t>
            </a:r>
            <a:endParaRPr lang="en-US" altLang="ko-KR" dirty="0" smtClean="0"/>
          </a:p>
          <a:p>
            <a:r>
              <a:rPr lang="ko-KR" altLang="en-US" dirty="0" smtClean="0"/>
              <a:t>인간이 본래  가지고 있는 </a:t>
            </a:r>
            <a:r>
              <a:rPr lang="ko-KR" altLang="en-US" dirty="0" smtClean="0">
                <a:solidFill>
                  <a:srgbClr val="FF0000"/>
                </a:solidFill>
              </a:rPr>
              <a:t>장점에  초점</a:t>
            </a:r>
            <a:r>
              <a:rPr lang="ko-KR" altLang="en-US" dirty="0" smtClean="0"/>
              <a:t>을 두는 관점의 중요성을 지적</a:t>
            </a:r>
            <a:endParaRPr lang="en-US" altLang="ko-KR" dirty="0" smtClean="0"/>
          </a:p>
          <a:p>
            <a:r>
              <a:rPr lang="ko-KR" altLang="en-US" dirty="0" err="1" smtClean="0"/>
              <a:t>살리베이</a:t>
            </a:r>
            <a:r>
              <a:rPr lang="en-US" altLang="ko-KR" dirty="0" smtClean="0"/>
              <a:t>: </a:t>
            </a:r>
          </a:p>
          <a:p>
            <a:r>
              <a:rPr lang="ko-KR" altLang="en-US" dirty="0" smtClean="0"/>
              <a:t>원조관계를 기반으로 한 클라이언트의 강점을 발견하기 위한 방법으로 면접장면에서의 </a:t>
            </a:r>
            <a:r>
              <a:rPr lang="ko-KR" altLang="en-US" dirty="0" smtClean="0">
                <a:solidFill>
                  <a:srgbClr val="FF0000"/>
                </a:solidFill>
              </a:rPr>
              <a:t>대화 중시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/>
              <a:t>    이를 실천하는데 중요한 열쇠는 </a:t>
            </a:r>
            <a:r>
              <a:rPr lang="ko-KR" altLang="en-US" dirty="0" smtClean="0">
                <a:solidFill>
                  <a:srgbClr val="FF0000"/>
                </a:solidFill>
              </a:rPr>
              <a:t>의식의 고양과 </a:t>
            </a:r>
            <a:r>
              <a:rPr lang="ko-KR" altLang="en-US" dirty="0" err="1" smtClean="0">
                <a:solidFill>
                  <a:srgbClr val="FF0000"/>
                </a:solidFill>
              </a:rPr>
              <a:t>임파워먼트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642910" y="5786454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강점이론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783560"/>
            <a:ext cx="8429684" cy="4860150"/>
          </a:xfrm>
        </p:spPr>
        <p:txBody>
          <a:bodyPr>
            <a:normAutofit lnSpcReduction="10000"/>
          </a:bodyPr>
          <a:lstStyle/>
          <a:p>
            <a:r>
              <a:rPr lang="ko-KR" altLang="en-US" dirty="0" err="1" smtClean="0"/>
              <a:t>살리베이는</a:t>
            </a:r>
            <a:r>
              <a:rPr lang="ko-KR" altLang="en-US" dirty="0" smtClean="0"/>
              <a:t> 강점관점을 집대성 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최초로 강점관점의 전제조건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가지를 들음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① 클라이언트의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학습을 통해 성장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변화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해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가는 독자적인 능력을 존중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② 클라이언트의 건설적인 속성과 능력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역량과 자원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바람과 포부를 심도 있게 파악하고 존중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③ 클라이언트의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자기 결정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이라는 기준에 의거하여 원조과정 진행 시켜 나감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강점이론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357298"/>
            <a:ext cx="8572528" cy="53578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④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사회복지사는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클라이언트에 대응하는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협력자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로서 기능함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•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숙련가 또는 전문가는 클라이언트의 강점을 이해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  하는데 유리한 입장이라 할 수 없음             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원조자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협력자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조언자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되었을 때 최선의 위치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⑤지역사회를  서비스 실시에 있어 장애의 근원으로 파악하지 않고 자원제공의 근원이라 생각함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⑥클라이언트와 일반주민이  함께 지역에서 생활해 가기 위한 통합화는 </a:t>
            </a:r>
            <a:r>
              <a:rPr lang="ko-KR" altLang="en-US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아웃리치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서비스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적극적인 제공으로 달성하도록 </a:t>
            </a:r>
            <a:r>
              <a:rPr lang="ko-KR" altLang="en-US" dirty="0" smtClean="0"/>
              <a:t>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강점의 사정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사정은 클라이언트로 하여금 </a:t>
            </a:r>
            <a:r>
              <a:rPr lang="ko-KR" altLang="en-US" dirty="0" smtClean="0">
                <a:solidFill>
                  <a:srgbClr val="FF0000"/>
                </a:solidFill>
              </a:rPr>
              <a:t>그들의 상황</a:t>
            </a:r>
            <a:r>
              <a:rPr lang="ko-KR" altLang="en-US" dirty="0" smtClean="0"/>
              <a:t>을 명확히 규정하는 것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원조를 찾아온 이유를 명확히 하고 자신의 상황에  영향을 주는 요인들에 대해 의미를 부여하고 평가하도록 원조하는 과정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783560"/>
            <a:ext cx="8286808" cy="4572000"/>
          </a:xfrm>
        </p:spPr>
        <p:txBody>
          <a:bodyPr/>
          <a:lstStyle/>
          <a:p>
            <a:r>
              <a:rPr lang="ko-KR" altLang="en-US" dirty="0" smtClean="0"/>
              <a:t>클라이언트의 역량을 인식하여 잠재력을 증강할 수 있도록 지원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클라이언트에게 변화에 대한 희망을 갖게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변화를 가져올 역량의 동원과 같은 실현 가능한 대안에 대한 실제적 내용과 구조를 제공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943880" cy="857256"/>
          </a:xfrm>
        </p:spPr>
        <p:txBody>
          <a:bodyPr/>
          <a:lstStyle/>
          <a:p>
            <a:r>
              <a:rPr lang="ko-KR" altLang="en-US" i="1" dirty="0" smtClean="0"/>
              <a:t>학교사회복지 실천과 이론적 모델</a:t>
            </a:r>
            <a:endParaRPr lang="ko-KR" altLang="en-US" i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50112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b="1" dirty="0" smtClean="0">
              <a:latin typeface="바탕"/>
              <a:ea typeface="바탕"/>
            </a:endParaRPr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① </a:t>
            </a:r>
            <a:r>
              <a:rPr lang="ko-KR" altLang="en-US" b="1" dirty="0" smtClean="0"/>
              <a:t>사실과  상황에 대한 </a:t>
            </a:r>
            <a:r>
              <a:rPr lang="ko-KR" altLang="en-US" b="1" dirty="0" smtClean="0">
                <a:solidFill>
                  <a:srgbClr val="FF0000"/>
                </a:solidFill>
              </a:rPr>
              <a:t>클라이언트의  이해</a:t>
            </a:r>
            <a:r>
              <a:rPr lang="ko-KR" altLang="en-US" b="1" dirty="0" smtClean="0"/>
              <a:t>를 가장 우선시한다</a:t>
            </a:r>
            <a:r>
              <a:rPr lang="en-US" altLang="ko-KR" b="1" dirty="0" smtClean="0"/>
              <a:t>.</a:t>
            </a:r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② </a:t>
            </a:r>
            <a:r>
              <a:rPr lang="ko-KR" altLang="en-US" b="1" dirty="0" smtClean="0"/>
              <a:t>클라이언트를 </a:t>
            </a:r>
            <a:r>
              <a:rPr lang="ko-KR" altLang="en-US" b="1" dirty="0" smtClean="0">
                <a:solidFill>
                  <a:srgbClr val="FF0000"/>
                </a:solidFill>
              </a:rPr>
              <a:t>믿는다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③ </a:t>
            </a:r>
            <a:r>
              <a:rPr lang="ko-KR" altLang="en-US" b="1" dirty="0" smtClean="0"/>
              <a:t>클라이언트가 </a:t>
            </a:r>
            <a:r>
              <a:rPr lang="ko-KR" altLang="en-US" b="1" dirty="0" smtClean="0">
                <a:solidFill>
                  <a:srgbClr val="FF0000"/>
                </a:solidFill>
              </a:rPr>
              <a:t>원하는 것</a:t>
            </a:r>
            <a:r>
              <a:rPr lang="ko-KR" altLang="en-US" b="1" dirty="0" smtClean="0"/>
              <a:t>을 찾는다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④ </a:t>
            </a:r>
            <a:r>
              <a:rPr lang="ko-KR" altLang="en-US" b="1" dirty="0" smtClean="0"/>
              <a:t>개인적 환경적 장애나 문제보다는 강점에 대한 사정으로 이동한다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42910" y="1783560"/>
            <a:ext cx="8286808" cy="4572000"/>
          </a:xfrm>
        </p:spPr>
        <p:txBody>
          <a:bodyPr/>
          <a:lstStyle/>
          <a:p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⑤</a:t>
            </a:r>
            <a:r>
              <a:rPr lang="ko-KR" altLang="en-US" b="1" dirty="0" smtClean="0"/>
              <a:t> 강점 사정을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다영역화</a:t>
            </a:r>
            <a:r>
              <a:rPr lang="ko-KR" altLang="en-US" b="1" dirty="0" smtClean="0"/>
              <a:t>  한다</a:t>
            </a:r>
            <a:r>
              <a:rPr lang="en-US" altLang="ko-KR" b="1" dirty="0" smtClean="0"/>
              <a:t>.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>
                <a:latin typeface="바탕"/>
                <a:ea typeface="바탕"/>
              </a:rPr>
              <a:t> • </a:t>
            </a:r>
            <a:r>
              <a:rPr lang="ko-KR" altLang="en-US" b="1" dirty="0" smtClean="0"/>
              <a:t>클라이언트의 능력은 대인적 기술과 동기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정서적 강점과  명확히 생각하는 능력에 따라 달라짐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>
                <a:latin typeface="바탕"/>
                <a:ea typeface="바탕"/>
              </a:rPr>
              <a:t> •</a:t>
            </a:r>
            <a:r>
              <a:rPr lang="ko-KR" altLang="en-US" b="1" dirty="0" smtClean="0"/>
              <a:t>  </a:t>
            </a:r>
            <a:r>
              <a:rPr lang="ko-KR" altLang="en-US" b="1" dirty="0" smtClean="0">
                <a:solidFill>
                  <a:srgbClr val="FF0000"/>
                </a:solidFill>
              </a:rPr>
              <a:t>클라이언트 외적 강점</a:t>
            </a:r>
            <a:r>
              <a:rPr lang="ko-KR" altLang="en-US" b="1" dirty="0" smtClean="0"/>
              <a:t>은 </a:t>
            </a:r>
            <a:r>
              <a:rPr lang="ko-KR" altLang="en-US" b="1" dirty="0" smtClean="0">
                <a:solidFill>
                  <a:srgbClr val="FF0000"/>
                </a:solidFill>
              </a:rPr>
              <a:t>가족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연계망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의미 있는 중요한 타인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자발적 봉사조직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지역사회집단 </a:t>
            </a:r>
            <a:r>
              <a:rPr lang="ko-KR" altLang="en-US" b="1" dirty="0" err="1" smtClean="0"/>
              <a:t>공공관으로부터</a:t>
            </a:r>
            <a:r>
              <a:rPr lang="ko-KR" altLang="en-US" b="1" dirty="0" smtClean="0"/>
              <a:t> 찾을 수 있음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783560"/>
            <a:ext cx="8643966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>
                <a:latin typeface="+mn-ea"/>
              </a:rPr>
              <a:t>⑥</a:t>
            </a:r>
            <a:r>
              <a:rPr lang="ko-KR" altLang="en-US" dirty="0" smtClean="0">
                <a:solidFill>
                  <a:srgbClr val="FF0000"/>
                </a:solidFill>
                <a:latin typeface="+mn-ea"/>
              </a:rPr>
              <a:t>독특성</a:t>
            </a:r>
            <a:r>
              <a:rPr lang="ko-KR" altLang="en-US" dirty="0" smtClean="0">
                <a:latin typeface="+mn-ea"/>
              </a:rPr>
              <a:t>을 발견하기 위해 사정을 활용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   </a:t>
            </a:r>
            <a:r>
              <a:rPr lang="en-US" altLang="ko-KR" dirty="0" smtClean="0">
                <a:latin typeface="+mn-ea"/>
              </a:rPr>
              <a:t>:</a:t>
            </a:r>
            <a:r>
              <a:rPr lang="ko-KR" altLang="en-US" dirty="0" smtClean="0">
                <a:latin typeface="+mn-ea"/>
              </a:rPr>
              <a:t>사정과정에서 </a:t>
            </a:r>
            <a:r>
              <a:rPr lang="ko-KR" altLang="en-US" dirty="0" err="1" smtClean="0">
                <a:latin typeface="+mn-ea"/>
              </a:rPr>
              <a:t>사회복지사는</a:t>
            </a:r>
            <a:r>
              <a:rPr lang="ko-KR" altLang="en-US" dirty="0" smtClean="0">
                <a:latin typeface="+mn-ea"/>
              </a:rPr>
              <a:t> 개별화되어야 함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smtClean="0">
                <a:latin typeface="+mn-ea"/>
              </a:rPr>
              <a:t>⑦클라이언트의 언어를 활용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   </a:t>
            </a:r>
            <a:r>
              <a:rPr lang="en-US" altLang="ko-KR" dirty="0" smtClean="0">
                <a:latin typeface="+mn-ea"/>
              </a:rPr>
              <a:t>:</a:t>
            </a:r>
            <a:r>
              <a:rPr lang="ko-KR" altLang="en-US" dirty="0" smtClean="0">
                <a:latin typeface="+mn-ea"/>
              </a:rPr>
              <a:t>산출로서의 </a:t>
            </a:r>
            <a:r>
              <a:rPr lang="ko-KR" altLang="en-US" dirty="0" err="1" smtClean="0">
                <a:latin typeface="+mn-ea"/>
              </a:rPr>
              <a:t>사정은</a:t>
            </a:r>
            <a:r>
              <a:rPr lang="ko-KR" altLang="en-US" dirty="0" err="1" smtClean="0">
                <a:solidFill>
                  <a:srgbClr val="FF0000"/>
                </a:solidFill>
                <a:latin typeface="+mn-ea"/>
              </a:rPr>
              <a:t>클라이언트의</a:t>
            </a:r>
            <a:r>
              <a:rPr lang="ko-KR" altLang="en-US" dirty="0" smtClean="0">
                <a:solidFill>
                  <a:srgbClr val="FF0000"/>
                </a:solidFill>
                <a:latin typeface="+mn-ea"/>
              </a:rPr>
              <a:t> 언어</a:t>
            </a:r>
            <a:r>
              <a:rPr lang="ko-KR" altLang="en-US" dirty="0" smtClean="0">
                <a:latin typeface="+mn-ea"/>
              </a:rPr>
              <a:t>  클라이언트가 이해할 수 있는 방식의 쉬운 용어로 기술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⑧</a:t>
            </a:r>
            <a:r>
              <a:rPr lang="ko-KR" altLang="en-US" dirty="0" err="1" smtClean="0">
                <a:latin typeface="+mn-ea"/>
              </a:rPr>
              <a:t>사회복지사와</a:t>
            </a:r>
            <a:r>
              <a:rPr lang="ko-KR" altLang="en-US" dirty="0" smtClean="0">
                <a:latin typeface="+mn-ea"/>
              </a:rPr>
              <a:t> 클라이언트의 공동활동을 사정</a:t>
            </a: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7943880" cy="4788712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⑨사정에 대한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상호 동의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에 도달한다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사회복지사는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사정에 대해 클라이언트와 공유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사정은 클라이언트로 하여금 자신의  문제상황에 직면할 수 있도록 그 방향과 구조를 제공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⑩ 클라이언트를 꾸짖거나 비판하지 않음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⑪ 인과적 사고를 피한다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⑫ 진단하지 않고 사정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0920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강점 발견과 지원방안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8"/>
            <a:ext cx="8358246" cy="550070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강점과  영향력  있는 중요사항에  대해  생각하도록 자극 </a:t>
            </a:r>
            <a:endParaRPr lang="en-US" altLang="ko-KR" dirty="0" smtClean="0"/>
          </a:p>
          <a:p>
            <a:r>
              <a:rPr lang="ko-KR" altLang="en-US" dirty="0" smtClean="0"/>
              <a:t>클라이언트가 생각나지 못한 강점 찾도록 지원</a:t>
            </a:r>
            <a:endParaRPr lang="en-US" altLang="ko-KR" dirty="0" smtClean="0"/>
          </a:p>
          <a:p>
            <a:r>
              <a:rPr lang="ko-KR" altLang="en-US" dirty="0" smtClean="0"/>
              <a:t>클라이언트가 함께 나눌 </a:t>
            </a:r>
            <a:r>
              <a:rPr lang="ko-KR" altLang="en-US" dirty="0" smtClean="0">
                <a:solidFill>
                  <a:srgbClr val="FF0000"/>
                </a:solidFill>
              </a:rPr>
              <a:t>긍정적</a:t>
            </a:r>
            <a:r>
              <a:rPr lang="ko-KR" altLang="en-US" dirty="0" smtClean="0"/>
              <a:t>이고 지지적 내용을 선택하고 찾도록 지원</a:t>
            </a:r>
            <a:endParaRPr lang="en-US" altLang="ko-KR" dirty="0" smtClean="0"/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클라인트의</a:t>
            </a:r>
            <a:r>
              <a:rPr lang="ko-KR" altLang="en-US" dirty="0" smtClean="0">
                <a:solidFill>
                  <a:srgbClr val="FF0000"/>
                </a:solidFill>
              </a:rPr>
              <a:t> 영향력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능력</a:t>
            </a:r>
            <a:r>
              <a:rPr lang="ko-KR" altLang="en-US" dirty="0" smtClean="0"/>
              <a:t>에 기초하여 짤 수 있도록 케이스 계획에 대한 기초를 제공</a:t>
            </a:r>
            <a:endParaRPr lang="en-US" altLang="ko-KR" dirty="0" smtClean="0"/>
          </a:p>
          <a:p>
            <a:r>
              <a:rPr lang="ko-KR" altLang="en-US" dirty="0" smtClean="0"/>
              <a:t>클라이언트를 </a:t>
            </a:r>
            <a:r>
              <a:rPr lang="ko-KR" altLang="en-US" dirty="0" smtClean="0">
                <a:solidFill>
                  <a:srgbClr val="FF0000"/>
                </a:solidFill>
              </a:rPr>
              <a:t>확신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신념</a:t>
            </a:r>
            <a:r>
              <a:rPr lang="ko-KR" altLang="en-US" dirty="0" smtClean="0"/>
              <a:t>으로 받쳐주라</a:t>
            </a:r>
            <a:endParaRPr lang="en-US" altLang="ko-KR" dirty="0" smtClean="0"/>
          </a:p>
          <a:p>
            <a:r>
              <a:rPr lang="ko-KR" altLang="en-US" dirty="0" smtClean="0"/>
              <a:t>클라이언트가 가질 수 있는 </a:t>
            </a:r>
            <a:r>
              <a:rPr lang="ko-KR" altLang="en-US" dirty="0" smtClean="0">
                <a:solidFill>
                  <a:srgbClr val="FF0000"/>
                </a:solidFill>
              </a:rPr>
              <a:t>강점목록</a:t>
            </a:r>
            <a:r>
              <a:rPr lang="ko-KR" altLang="en-US" dirty="0" smtClean="0"/>
              <a:t>을 준비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강점사정 목록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개인의 심리적 요인</a:t>
            </a:r>
            <a:r>
              <a:rPr lang="en-US" altLang="ko-KR" dirty="0" smtClean="0"/>
              <a:t>,  </a:t>
            </a:r>
            <a:r>
              <a:rPr lang="ko-KR" altLang="en-US" dirty="0" smtClean="0"/>
              <a:t>강점</a:t>
            </a:r>
            <a:r>
              <a:rPr lang="en-US" altLang="ko-KR" dirty="0" smtClean="0"/>
              <a:t>,</a:t>
            </a:r>
            <a:r>
              <a:rPr lang="ko-KR" altLang="en-US" dirty="0" smtClean="0"/>
              <a:t> 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 대처능력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대인관계포함</a:t>
            </a:r>
            <a:r>
              <a:rPr lang="en-US" altLang="ko-KR" dirty="0" smtClean="0"/>
              <a:t>,  </a:t>
            </a:r>
            <a:r>
              <a:rPr lang="ko-KR" altLang="en-US" dirty="0" smtClean="0"/>
              <a:t>환경적 강점은 </a:t>
            </a:r>
            <a:r>
              <a:rPr lang="ko-KR" altLang="en-US" dirty="0" err="1" smtClean="0"/>
              <a:t>포괄적사정에서</a:t>
            </a:r>
            <a:r>
              <a:rPr lang="ko-KR" altLang="en-US" dirty="0" smtClean="0"/>
              <a:t> 중요한 역할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강점모델 적용을 통한 학업적 사회적 요소의 통합은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학교전학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아동에 대한 부정적 영향</a:t>
            </a:r>
            <a:r>
              <a:rPr lang="ko-KR" altLang="en-US" dirty="0" smtClean="0"/>
              <a:t>을</a:t>
            </a:r>
            <a:r>
              <a:rPr lang="ko-KR" altLang="en-US" dirty="0" smtClean="0">
                <a:solidFill>
                  <a:srgbClr val="FF0000"/>
                </a:solidFill>
              </a:rPr>
              <a:t> 축소</a:t>
            </a:r>
            <a:r>
              <a:rPr lang="ko-KR" altLang="en-US" dirty="0" smtClean="0"/>
              <a:t>할 수 있음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새로운 환경에 대한 적응은 스트레스를 다루는 </a:t>
            </a:r>
            <a:r>
              <a:rPr lang="ko-KR" altLang="en-US" dirty="0" smtClean="0">
                <a:solidFill>
                  <a:srgbClr val="FF0000"/>
                </a:solidFill>
              </a:rPr>
              <a:t>개인의 능력</a:t>
            </a:r>
            <a:r>
              <a:rPr lang="ko-KR" altLang="en-US" dirty="0" smtClean="0"/>
              <a:t>에 의해 촉진 될 수 있음</a:t>
            </a:r>
            <a:endParaRPr lang="en-US" altLang="ko-KR" dirty="0" smtClean="0"/>
          </a:p>
        </p:txBody>
      </p:sp>
      <p:sp>
        <p:nvSpPr>
          <p:cNvPr id="4" name="오른쪽 화살표 3"/>
          <p:cNvSpPr/>
          <p:nvPr/>
        </p:nvSpPr>
        <p:spPr>
          <a:xfrm>
            <a:off x="1071538" y="3071810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7943880" cy="4572000"/>
          </a:xfrm>
        </p:spPr>
        <p:txBody>
          <a:bodyPr/>
          <a:lstStyle/>
          <a:p>
            <a:r>
              <a:rPr lang="ko-KR" altLang="en-US" dirty="0" smtClean="0"/>
              <a:t>학생통합에 중요한 영향을 주는 </a:t>
            </a:r>
            <a:r>
              <a:rPr lang="ko-KR" altLang="en-US" dirty="0" smtClean="0">
                <a:solidFill>
                  <a:srgbClr val="FF0000"/>
                </a:solidFill>
              </a:rPr>
              <a:t>학교문화</a:t>
            </a:r>
            <a:r>
              <a:rPr lang="ko-KR" altLang="en-US" dirty="0" smtClean="0"/>
              <a:t>는 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행정담당자와 학생과의 관계에 있어서의 </a:t>
            </a:r>
            <a:r>
              <a:rPr lang="ko-KR" altLang="en-US" dirty="0" smtClean="0">
                <a:solidFill>
                  <a:srgbClr val="FF0000"/>
                </a:solidFill>
              </a:rPr>
              <a:t>안정성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따사로운 배려 </a:t>
            </a:r>
            <a:r>
              <a:rPr lang="ko-KR" altLang="en-US" dirty="0" smtClean="0"/>
              <a:t>등이 포함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배려적 학교환경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교사의 학생에 대한 높은 기대와 학습과정에 대한 교사의 적극적인 관여 그리고 과외활동을 통한 소속감을 경험</a:t>
            </a:r>
          </a:p>
          <a:p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1000100" y="2357430"/>
            <a:ext cx="28575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501122" cy="1140736"/>
          </a:xfrm>
        </p:spPr>
        <p:txBody>
          <a:bodyPr/>
          <a:lstStyle/>
          <a:p>
            <a:r>
              <a:rPr lang="ko-KR" altLang="en-US" sz="3800" dirty="0" smtClean="0"/>
              <a:t>학교사회복지실천에 유용한 사회복지관점들</a:t>
            </a:r>
            <a:endParaRPr lang="ko-KR" altLang="en-US" sz="3800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571500" y="1784350"/>
          <a:ext cx="8215312" cy="46450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70"/>
                <a:gridCol w="2357454"/>
                <a:gridCol w="2303860"/>
                <a:gridCol w="2053828"/>
              </a:tblGrid>
              <a:tr h="7663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관점의 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개입방법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대표자</a:t>
                      </a:r>
                      <a:endParaRPr lang="ko-KR" altLang="en-US" dirty="0"/>
                    </a:p>
                  </a:txBody>
                  <a:tcPr/>
                </a:tc>
              </a:tr>
              <a:tr h="181279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체계적 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클라이언트 시스템과  환경과의 최대의 적합성을 달성 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유지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절충주의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로드웨이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Rodway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206586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생태학적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관점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생활모델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인간의 욕구와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환경자원 사이에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적합한 수준을 고양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초기단계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공감한다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  스트레스 인지를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찾아낸다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진행단계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문제와 심적 외상    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등에 대한 대응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저메인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Germain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algn="ctr" latinLnBrk="1"/>
                      <a:r>
                        <a:rPr lang="ko-KR" altLang="en-US" dirty="0" err="1" smtClean="0"/>
                        <a:t>기터맨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Gitterman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501122" cy="1140736"/>
          </a:xfrm>
        </p:spPr>
        <p:txBody>
          <a:bodyPr/>
          <a:lstStyle/>
          <a:p>
            <a:r>
              <a:rPr lang="ko-KR" altLang="en-US" sz="3800" dirty="0" smtClean="0"/>
              <a:t>학교사회복지실천에 유용한 사회복지관점들</a:t>
            </a:r>
            <a:endParaRPr lang="ko-KR" altLang="en-US" sz="3800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642910" y="1643050"/>
          <a:ext cx="8215312" cy="50120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70"/>
                <a:gridCol w="2357482"/>
                <a:gridCol w="2428892"/>
                <a:gridCol w="1928768"/>
              </a:tblGrid>
              <a:tr h="805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관점의 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개입방법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대표자</a:t>
                      </a:r>
                      <a:endParaRPr lang="ko-KR" altLang="en-US" dirty="0"/>
                    </a:p>
                  </a:txBody>
                  <a:tcPr/>
                </a:tc>
              </a:tr>
              <a:tr h="39091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생태체계적 관점</a:t>
                      </a:r>
                      <a:r>
                        <a:rPr lang="en-US" altLang="ko-KR" dirty="0" smtClean="0"/>
                        <a:t>, 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강점관점</a:t>
                      </a:r>
                      <a:r>
                        <a:rPr lang="en-US" altLang="ko-KR" dirty="0" smtClean="0"/>
                        <a:t>, 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err="1" smtClean="0"/>
                        <a:t>임파워먼트</a:t>
                      </a:r>
                      <a:r>
                        <a:rPr lang="ko-KR" altLang="en-US" dirty="0" smtClean="0"/>
                        <a:t> 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</a:t>
                      </a: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상황을 변화시키기  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위해 인간과 환경이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지닌 </a:t>
                      </a:r>
                      <a:r>
                        <a:rPr lang="ko-KR" altLang="en-US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강점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을 </a:t>
                      </a:r>
                      <a:r>
                        <a:rPr lang="ko-KR" altLang="en-US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발견하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여 이를 육성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인간의 힘과 사회적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힘을 육성하고 </a:t>
                      </a:r>
                      <a:r>
                        <a:rPr lang="ko-KR" altLang="en-US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개인</a:t>
                      </a:r>
                      <a:r>
                        <a:rPr lang="en-US" altLang="ko-KR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</a:p>
                    <a:p>
                      <a:pPr latinLnBrk="1"/>
                      <a:r>
                        <a:rPr lang="en-US" altLang="ko-KR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가족</a:t>
                      </a:r>
                      <a:r>
                        <a:rPr lang="en-US" altLang="ko-KR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지역사회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에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능력과 권한을 부여</a:t>
                      </a:r>
                      <a:endParaRPr lang="en-US" altLang="ko-KR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하기 위해 노력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대화단계</a:t>
                      </a:r>
                      <a:endParaRPr lang="en-US" altLang="ko-KR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파트너십의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 형성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도전의 명확화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방향성의 명확화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ko-KR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발견단계</a:t>
                      </a:r>
                      <a:endParaRPr lang="en-US" altLang="ko-KR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강점 찾아내기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자원과 능력을 분석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해결책 생각해 내기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ko-KR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•</a:t>
                      </a: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발전단계</a:t>
                      </a:r>
                      <a:endParaRPr lang="en-US" altLang="ko-KR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자원의 활성화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동맹관계 형성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기회의 확대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성공에 대한 인식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획득한 결과물 통합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바탕"/>
                          <a:ea typeface="바탕"/>
                        </a:rPr>
                        <a:t>  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마일리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Miley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err="1" smtClean="0"/>
                        <a:t>웨이크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Weick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err="1" smtClean="0"/>
                        <a:t>살리베이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Saleebey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솔로몬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(Solomon)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생태체계적</a:t>
            </a:r>
            <a:r>
              <a:rPr lang="en-US" altLang="ko-KR" dirty="0" smtClean="0"/>
              <a:t> </a:t>
            </a:r>
            <a:r>
              <a:rPr lang="ko-KR" altLang="en-US" dirty="0" smtClean="0"/>
              <a:t>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일반체계의 주요개념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생태학적 관점 결합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인간과 환경을 상호작용</a:t>
            </a:r>
            <a:r>
              <a:rPr lang="ko-KR" altLang="en-US" dirty="0" smtClean="0"/>
              <a:t>하는 하나의 </a:t>
            </a:r>
            <a:r>
              <a:rPr lang="ko-KR" altLang="en-US" dirty="0" err="1" smtClean="0"/>
              <a:t>전제로보는</a:t>
            </a:r>
            <a:r>
              <a:rPr lang="ko-KR" altLang="en-US" dirty="0" smtClean="0"/>
              <a:t> 통합모델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인간과 환경의 상호작용에 대한 실천가의 관점을 중시함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40736"/>
          </a:xfrm>
        </p:spPr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체계론적</a:t>
            </a:r>
            <a:r>
              <a:rPr lang="ko-KR" altLang="en-US" dirty="0" smtClean="0"/>
              <a:t>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체계이론의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체계란</a:t>
            </a:r>
            <a:r>
              <a:rPr lang="en-US" altLang="ko-KR" dirty="0" smtClean="0"/>
              <a:t>?(Hearn-1958)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상호 간에 작용하는 요소들의 복합체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  </a:t>
            </a:r>
            <a:r>
              <a:rPr lang="ko-KR" altLang="en-US" dirty="0" smtClean="0">
                <a:solidFill>
                  <a:srgbClr val="FF0000"/>
                </a:solidFill>
              </a:rPr>
              <a:t>개인과 환경과의 상호작용에 초점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개방체계가 되는 것이 고도의 질서와 방향인     </a:t>
            </a:r>
            <a:r>
              <a:rPr lang="ko-KR" altLang="en-US" dirty="0" err="1" smtClean="0"/>
              <a:t>웰빙으로</a:t>
            </a:r>
            <a:r>
              <a:rPr lang="ko-KR" altLang="en-US" dirty="0" smtClean="0"/>
              <a:t> 향하게 된다고 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체계이론은 살아 있는 모든 생물체가 서로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의존하면서 생명을 순환시키고 있다는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 생태학적 사실에 대한 새로운 인식에서 등장함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810</TotalTime>
  <Words>2643</Words>
  <Application>Microsoft Office PowerPoint</Application>
  <PresentationFormat>화면 슬라이드 쇼(4:3)</PresentationFormat>
  <Paragraphs>494</Paragraphs>
  <Slides>57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57</vt:i4>
      </vt:variant>
    </vt:vector>
  </HeadingPairs>
  <TitlesOfParts>
    <vt:vector size="58" baseType="lpstr">
      <vt:lpstr>메트로</vt:lpstr>
      <vt:lpstr>학교사회복지의 이론적 근거</vt:lpstr>
      <vt:lpstr>학교사회복지 실천과 이론적 모델</vt:lpstr>
      <vt:lpstr>학교사회복지 실천과 이론적 모델</vt:lpstr>
      <vt:lpstr>학교사회복지 실천과 이론적 모델</vt:lpstr>
      <vt:lpstr>학교사회복지 실천과 이론적 모델</vt:lpstr>
      <vt:lpstr>학교사회복지실천에 유용한 사회복지관점들</vt:lpstr>
      <vt:lpstr>학교사회복지실천에 유용한 사회복지관점들</vt:lpstr>
      <vt:lpstr>1. 생태체계적 관점</vt:lpstr>
      <vt:lpstr>1) 체계론적 관점 (1) 체계이론의 특징</vt:lpstr>
      <vt:lpstr>(1) 체계이론의 특징</vt:lpstr>
      <vt:lpstr>(2) 체계이론의 영향과 한계</vt:lpstr>
      <vt:lpstr>(2) 체계이론의 영향과 한계</vt:lpstr>
      <vt:lpstr>(2) 체계이론의 영향과 한계</vt:lpstr>
      <vt:lpstr>(3) 학교사회복지실천에의 적용</vt:lpstr>
      <vt:lpstr>2) 생태학적 관점</vt:lpstr>
      <vt:lpstr>(1) 생태학 이론의 특징</vt:lpstr>
      <vt:lpstr>(1) 생태학 이론의 특징</vt:lpstr>
      <vt:lpstr>(1) 생태학 이론의 특징</vt:lpstr>
      <vt:lpstr>(2) 생태학적 관점과 사회복지실천</vt:lpstr>
      <vt:lpstr>(2) 생태학적 관점과 사회복지실천</vt:lpstr>
      <vt:lpstr>(3) 학교사회복지실천에의 적용</vt:lpstr>
      <vt:lpstr>(3) 학교사회복지실천에의 적용</vt:lpstr>
      <vt:lpstr>3) 생태체계적 관점 (1) 생태체계적 관점의 특징</vt:lpstr>
      <vt:lpstr>3) 생태체계적 관점 (1) 생태체계적 관점의 특징</vt:lpstr>
      <vt:lpstr>3) 생태체계적 관점 (2) 학교사회복지실천에의 적용</vt:lpstr>
      <vt:lpstr>(2) 학교사회복지실천에의 적용</vt:lpstr>
      <vt:lpstr>(2) 학교사회복지실천에의 적용</vt:lpstr>
      <vt:lpstr>2. 임파워먼트 관점 1) 임파워먼트의 개념</vt:lpstr>
      <vt:lpstr>1) 임파워먼트의 개념</vt:lpstr>
      <vt:lpstr>1) 임파워먼트의 개념</vt:lpstr>
      <vt:lpstr>1) 임파워먼트의 개념</vt:lpstr>
      <vt:lpstr>1) 임파워먼트의 개념</vt:lpstr>
      <vt:lpstr>2) 임파워먼트 관점의 특징</vt:lpstr>
      <vt:lpstr>2) 임파워먼트 관점의 특징</vt:lpstr>
      <vt:lpstr>4) 학교사회복지사의 역할</vt:lpstr>
      <vt:lpstr>4) 학교사회복지사의 역할</vt:lpstr>
      <vt:lpstr>4) 학교사회복지실천에의 적용</vt:lpstr>
      <vt:lpstr>4) 학교사회복지실천에의 적용</vt:lpstr>
      <vt:lpstr>4) 학교사회복지실천에의 적용</vt:lpstr>
      <vt:lpstr>4) 학교사회복지실천에의 적용</vt:lpstr>
      <vt:lpstr>3. 사회적 구성주의 관점 1) 사회적 구성주의</vt:lpstr>
      <vt:lpstr>1) 사회적 구성주의</vt:lpstr>
      <vt:lpstr>2) 사회복지사의 역할</vt:lpstr>
      <vt:lpstr>3) 학교사회복지실천에의 적용</vt:lpstr>
      <vt:lpstr>4. 강점관점 1) 강점이론</vt:lpstr>
      <vt:lpstr>1) 강점이론</vt:lpstr>
      <vt:lpstr>1) 강점이론</vt:lpstr>
      <vt:lpstr>2) 강점의 사정</vt:lpstr>
      <vt:lpstr>(1) 강점 사정의 지침</vt:lpstr>
      <vt:lpstr>(1) 강점 사정의 지침</vt:lpstr>
      <vt:lpstr>(1) 강점 사정의 지침</vt:lpstr>
      <vt:lpstr>(1) 강점 사정의 지침</vt:lpstr>
      <vt:lpstr>(1) 강점 사정의 지침</vt:lpstr>
      <vt:lpstr>(2) 강점 발견과 지원방안</vt:lpstr>
      <vt:lpstr>(3) 강점사정 목록</vt:lpstr>
      <vt:lpstr>3) 학교사회복지실천에의 적용</vt:lpstr>
      <vt:lpstr>3) 학교사회복지실천에의 적용</vt:lpstr>
    </vt:vector>
  </TitlesOfParts>
  <Company>KR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학교사회복지의 이론적 근거</dc:title>
  <dc:creator>DESKTOP</dc:creator>
  <cp:lastModifiedBy>snoopy</cp:lastModifiedBy>
  <cp:revision>102</cp:revision>
  <dcterms:created xsi:type="dcterms:W3CDTF">2010-04-11T14:50:17Z</dcterms:created>
  <dcterms:modified xsi:type="dcterms:W3CDTF">2013-05-07T16:10:37Z</dcterms:modified>
</cp:coreProperties>
</file>