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79" r:id="rId13"/>
    <p:sldId id="280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34" autoAdjust="0"/>
    <p:restoredTop sz="94660"/>
  </p:normalViewPr>
  <p:slideViewPr>
    <p:cSldViewPr>
      <p:cViewPr varScale="1">
        <p:scale>
          <a:sx n="106" d="100"/>
          <a:sy n="106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E85AC-6855-4E0A-B6BD-BDDBDC065747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E9049-5FD5-4482-8B0D-0B05C17524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031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9049-5FD5-4482-8B0D-0B05C175249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9C0632-E7B4-4F44-BEEE-E8FFF7FF906B}" type="datetimeFigureOut">
              <a:rPr lang="ko-KR" altLang="en-US" smtClean="0"/>
              <a:pPr/>
              <a:t>2012-04-15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218A6A-0FD3-47EE-AF32-B9FAE7D82B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학생의 인권과 복지를 위한 서비스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                                                             박경진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학생참여활동 및 인권과 관련된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학생자치활동과 학생인권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청소년권익 증진을 위해 가장 필요한 과제로는 무엇보다도 </a:t>
            </a:r>
            <a:r>
              <a:rPr lang="ko-KR" altLang="en-US" dirty="0" smtClean="0">
                <a:solidFill>
                  <a:srgbClr val="FF0000"/>
                </a:solidFill>
              </a:rPr>
              <a:t>청소년 권리에 대한 관심과 인식전환</a:t>
            </a:r>
            <a:r>
              <a:rPr lang="ko-KR" altLang="en-US" dirty="0" smtClean="0"/>
              <a:t>이 필요하다는 의견이 우세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생활지도 및 상담에 관련된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학교사회복지서비스 욕구조사에 따르면 가장 높은 서비스가 </a:t>
            </a:r>
            <a:r>
              <a:rPr lang="ko-KR" altLang="en-US" dirty="0" smtClean="0">
                <a:solidFill>
                  <a:srgbClr val="002060"/>
                </a:solidFill>
              </a:rPr>
              <a:t>학생인성 및 학업관련상담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002060"/>
                </a:solidFill>
              </a:rPr>
              <a:t> </a:t>
            </a:r>
          </a:p>
          <a:p>
            <a:r>
              <a:rPr lang="ko-KR" altLang="en-US" dirty="0" smtClean="0"/>
              <a:t>경제적인 문제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성문제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이성문제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교우 등  다양한 문제를 가지고 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심각한 문제를 가지고 있더라도 전문가에 대한 정보 부족으로 인해 </a:t>
            </a:r>
            <a:r>
              <a:rPr lang="ko-KR" altLang="en-US" dirty="0" smtClean="0">
                <a:solidFill>
                  <a:srgbClr val="00B050"/>
                </a:solidFill>
              </a:rPr>
              <a:t>소극적인 방법으로 문제를 해결함</a:t>
            </a:r>
            <a:r>
              <a:rPr lang="en-US" altLang="ko-KR" dirty="0" smtClean="0">
                <a:solidFill>
                  <a:srgbClr val="00B050"/>
                </a:solidFill>
              </a:rPr>
              <a:t>. </a:t>
            </a:r>
            <a:r>
              <a:rPr lang="ko-KR" altLang="en-US" dirty="0" smtClean="0">
                <a:solidFill>
                  <a:srgbClr val="00B0F0"/>
                </a:solidFill>
              </a:rPr>
              <a:t>전문가의 도움을 받는 경우가 드물다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이들 기관의 문제해결능력에 대해 부정적인 견해 가지고 있음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생활지도 및 상담에 관련된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교사회복지서비스</a:t>
            </a:r>
            <a:r>
              <a:rPr lang="ko-KR" altLang="en-US" dirty="0" smtClean="0"/>
              <a:t> 욕구조사에 따르면 가장 높은 서비스가 </a:t>
            </a:r>
            <a:r>
              <a:rPr lang="ko-KR" altLang="en-US" dirty="0" smtClean="0">
                <a:solidFill>
                  <a:srgbClr val="002060"/>
                </a:solidFill>
              </a:rPr>
              <a:t>학생인성 및 학업관련상담</a:t>
            </a:r>
            <a:r>
              <a:rPr lang="en-US" altLang="ko-KR" dirty="0" smtClean="0">
                <a:solidFill>
                  <a:srgbClr val="002060"/>
                </a:solidFill>
              </a:rPr>
              <a:t> </a:t>
            </a:r>
          </a:p>
          <a:p>
            <a:r>
              <a:rPr lang="ko-KR" altLang="en-US" dirty="0" smtClean="0"/>
              <a:t>경제적인 문제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성문제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이성문제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교우 등  다양한 문제를 가지고 있음</a:t>
            </a:r>
            <a:endParaRPr lang="en-US" altLang="ko-KR" dirty="0" smtClean="0"/>
          </a:p>
          <a:p>
            <a:r>
              <a:rPr lang="ko-KR" altLang="en-US" dirty="0" smtClean="0"/>
              <a:t>심각한 문제를 가지고 있더라도 전문가에 대한 정보 부족으로 인해 </a:t>
            </a:r>
            <a:r>
              <a:rPr lang="ko-KR" altLang="en-US" dirty="0" smtClean="0">
                <a:solidFill>
                  <a:srgbClr val="00B050"/>
                </a:solidFill>
              </a:rPr>
              <a:t>소극적인 방법으로 문제를 해결함</a:t>
            </a:r>
            <a:r>
              <a:rPr lang="en-US" altLang="ko-KR" dirty="0" smtClean="0">
                <a:solidFill>
                  <a:srgbClr val="00B050"/>
                </a:solidFill>
              </a:rPr>
              <a:t>. </a:t>
            </a:r>
            <a:r>
              <a:rPr lang="ko-KR" altLang="en-US" dirty="0" smtClean="0">
                <a:solidFill>
                  <a:srgbClr val="00B0F0"/>
                </a:solidFill>
              </a:rPr>
              <a:t>전문가의 도움을 받는 경우가 드물다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이들 기관의 문제해결능력에 대해 부정적인 견해 가지고 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1998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전문상담교사제</a:t>
            </a:r>
            <a:r>
              <a:rPr lang="ko-KR" altLang="en-US" dirty="0" smtClean="0"/>
              <a:t> 마련함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(</a:t>
            </a:r>
            <a:r>
              <a:rPr lang="ko-KR" altLang="en-US" dirty="0" smtClean="0"/>
              <a:t>성적을 담당하는 선생님과의 상담에 대한 부담감과 비밀보장 이행 불안함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전인상담요원인 청소년 </a:t>
            </a:r>
            <a:r>
              <a:rPr lang="ko-KR" altLang="en-US" dirty="0" err="1" smtClean="0"/>
              <a:t>상담사</a:t>
            </a:r>
            <a:r>
              <a:rPr lang="ko-KR" altLang="en-US" dirty="0" smtClean="0"/>
              <a:t> 배치 확대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지역사회 자원연계 </a:t>
            </a:r>
            <a:r>
              <a:rPr lang="ko-KR" altLang="en-US" dirty="0" err="1" smtClean="0"/>
              <a:t>학교사회복지사</a:t>
            </a:r>
            <a:r>
              <a:rPr lang="ko-KR" altLang="en-US" dirty="0" smtClean="0"/>
              <a:t> 배치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생활지도 및 상담에 관련된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1998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전문상담교사제</a:t>
            </a:r>
            <a:r>
              <a:rPr lang="ko-KR" altLang="en-US" dirty="0" smtClean="0"/>
              <a:t> 마련함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(</a:t>
            </a:r>
            <a:r>
              <a:rPr lang="ko-KR" altLang="en-US" dirty="0" smtClean="0"/>
              <a:t>성적을 담당하는 선생님과의 상담에 대한 부담감과 비밀보장 이행 불안함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전인상담요원인 청소년 </a:t>
            </a:r>
            <a:r>
              <a:rPr lang="ko-KR" altLang="en-US" dirty="0" err="1" smtClean="0"/>
              <a:t>상담사</a:t>
            </a:r>
            <a:r>
              <a:rPr lang="ko-KR" altLang="en-US" dirty="0" smtClean="0"/>
              <a:t> 배치 확대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지역사회 자원연계 </a:t>
            </a:r>
            <a:r>
              <a:rPr lang="ko-KR" altLang="en-US" dirty="0" err="1" smtClean="0"/>
              <a:t>학교사회복지사</a:t>
            </a:r>
            <a:r>
              <a:rPr lang="ko-KR" altLang="en-US" dirty="0" smtClean="0"/>
              <a:t> 배치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취약집단에 대한 사항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저소득층 학생 지원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학비지원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err="1" smtClean="0"/>
              <a:t>기초생활보장수급권자에게</a:t>
            </a:r>
            <a:r>
              <a:rPr lang="ko-KR" altLang="en-US" dirty="0" smtClean="0"/>
              <a:t> 사회가 요구하는 최소한의 교육기회를 제공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기초생활보장의 지원 </a:t>
            </a:r>
            <a:r>
              <a:rPr lang="en-US" altLang="ko-KR" dirty="0" smtClean="0"/>
              <a:t>1997</a:t>
            </a:r>
            <a:r>
              <a:rPr lang="ko-KR" altLang="en-US" dirty="0" smtClean="0"/>
              <a:t>년부터 중고등학생 전체에게 입학금 및 수업료를 지원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2002</a:t>
            </a:r>
            <a:r>
              <a:rPr lang="ko-KR" altLang="en-US" dirty="0" smtClean="0"/>
              <a:t>년부터 부교재비용을 추가로 지원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err="1" smtClean="0"/>
              <a:t>중식비</a:t>
            </a:r>
            <a:r>
              <a:rPr lang="ko-KR" altLang="en-US" dirty="0" smtClean="0"/>
              <a:t> 지원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2000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3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365</a:t>
            </a:r>
            <a:r>
              <a:rPr lang="ko-KR" altLang="en-US" dirty="0" smtClean="0"/>
              <a:t>일 지원</a:t>
            </a:r>
            <a:r>
              <a:rPr lang="en-US" altLang="ko-KR" dirty="0" smtClean="0"/>
              <a:t>(</a:t>
            </a:r>
            <a:r>
              <a:rPr lang="ko-KR" altLang="en-US" dirty="0" smtClean="0"/>
              <a:t>저소득층 지원 확대방안으로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2011</a:t>
            </a:r>
            <a:r>
              <a:rPr lang="ko-KR" altLang="en-US" dirty="0" smtClean="0"/>
              <a:t>년까지 약</a:t>
            </a:r>
            <a:r>
              <a:rPr lang="en-US" altLang="ko-KR" dirty="0" smtClean="0"/>
              <a:t>80</a:t>
            </a:r>
            <a:r>
              <a:rPr lang="ko-KR" altLang="en-US" dirty="0" smtClean="0"/>
              <a:t>만 명의 모든 차상위계층 학생으로 확대될 것임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장애학생 교육지원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1494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2012</a:t>
            </a:r>
            <a:r>
              <a:rPr lang="ko-KR" altLang="en-US" dirty="0" smtClean="0"/>
              <a:t>년 만 </a:t>
            </a:r>
            <a:r>
              <a:rPr lang="en-US" altLang="ko-KR" dirty="0" smtClean="0"/>
              <a:t>3</a:t>
            </a:r>
            <a:r>
              <a:rPr lang="ko-KR" altLang="en-US" dirty="0" smtClean="0"/>
              <a:t>세 이상 되는 장애아동 무상교육 내지는 의무교육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1995</a:t>
            </a:r>
            <a:r>
              <a:rPr lang="ko-KR" altLang="en-US" dirty="0" smtClean="0"/>
              <a:t>년부터 도입된 특수교육 대상자 특별전형제도 시행으로 대학에 입학하는 장애학생들이 증가함에 따라 장애학생의 실질적 </a:t>
            </a:r>
            <a:r>
              <a:rPr lang="ko-KR" altLang="en-US" dirty="0" err="1" smtClean="0"/>
              <a:t>학습권</a:t>
            </a:r>
            <a:r>
              <a:rPr lang="ko-KR" altLang="en-US" dirty="0" smtClean="0"/>
              <a:t> 보장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우리나라 특수교육의 정책방향은 통합교육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/>
              <a:t>장애학생의 교육기회 확대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/>
              <a:t>통합교육 내실화 기반 조성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/>
              <a:t>교육과정 운영의 효율화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학교부적응 학생 지원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2007</a:t>
            </a:r>
            <a:r>
              <a:rPr lang="ko-KR" altLang="en-US" dirty="0" smtClean="0"/>
              <a:t>년 학교부적응으로 인하여 전국의 중 고등학생 중 </a:t>
            </a:r>
            <a:r>
              <a:rPr lang="en-US" altLang="ko-KR" dirty="0" smtClean="0"/>
              <a:t>48,030</a:t>
            </a:r>
            <a:r>
              <a:rPr lang="ko-KR" altLang="en-US" dirty="0" smtClean="0"/>
              <a:t>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현재 학교의 각종 규율이 학생들에 대한 지나친 </a:t>
            </a:r>
            <a:r>
              <a:rPr lang="ko-KR" altLang="en-US" dirty="0" smtClean="0">
                <a:solidFill>
                  <a:srgbClr val="00B050"/>
                </a:solidFill>
              </a:rPr>
              <a:t>획일적 통제중심</a:t>
            </a:r>
            <a:r>
              <a:rPr lang="en-US" altLang="ko-KR" dirty="0" smtClean="0"/>
              <a:t>,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그들의 </a:t>
            </a:r>
            <a:r>
              <a:rPr lang="ko-KR" altLang="en-US" dirty="0" smtClean="0"/>
              <a:t>정신적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정서적 성장을 억제하는 기제가 존재하고 있지 않나 하는 반성필요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학교부적응 학생들의 심성계발 </a:t>
            </a:r>
            <a:r>
              <a:rPr lang="ko-KR" altLang="en-US" dirty="0" smtClean="0">
                <a:solidFill>
                  <a:srgbClr val="00B0F0"/>
                </a:solidFill>
              </a:rPr>
              <a:t>긍정적 자아 개념을 강화하는 전문적인 프로그램 개발과 프로그램</a:t>
            </a:r>
            <a:r>
              <a:rPr lang="ko-KR" altLang="en-US" dirty="0" smtClean="0"/>
              <a:t>을 효율적으로 운영할 수 있는 전문가 배치 필요함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</a:t>
            </a:r>
            <a:r>
              <a:rPr lang="ko-KR" altLang="en-US" dirty="0" err="1" smtClean="0"/>
              <a:t>정보접근권에</a:t>
            </a:r>
            <a:r>
              <a:rPr lang="ko-KR" altLang="en-US" dirty="0" smtClean="0"/>
              <a:t> 대한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교육정보화 </a:t>
            </a:r>
            <a:r>
              <a:rPr lang="en-US" altLang="ko-KR" dirty="0" smtClean="0"/>
              <a:t>1</a:t>
            </a:r>
            <a:r>
              <a:rPr lang="ko-KR" altLang="en-US" dirty="0" smtClean="0"/>
              <a:t>단계 사업이 </a:t>
            </a:r>
            <a:r>
              <a:rPr lang="en-US" altLang="ko-KR" dirty="0" smtClean="0"/>
              <a:t>2000</a:t>
            </a:r>
            <a:r>
              <a:rPr lang="ko-KR" altLang="en-US" dirty="0" smtClean="0"/>
              <a:t>년에 완성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교육행정 정보화를 위하여 </a:t>
            </a:r>
            <a:r>
              <a:rPr lang="en-US" altLang="ko-KR" dirty="0" smtClean="0"/>
              <a:t>2003</a:t>
            </a:r>
            <a:r>
              <a:rPr lang="ko-KR" altLang="en-US" dirty="0" smtClean="0"/>
              <a:t>년 현재 교육행정정보시스템</a:t>
            </a:r>
            <a:r>
              <a:rPr lang="en-US" altLang="ko-KR" dirty="0" smtClean="0"/>
              <a:t>(NEIS)</a:t>
            </a:r>
            <a:r>
              <a:rPr lang="ko-KR" altLang="en-US" dirty="0" smtClean="0"/>
              <a:t>을 구축 완료함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전산화를 통한 교사 잡무의 축소 및 행정서비스의 </a:t>
            </a:r>
            <a:r>
              <a:rPr lang="ko-KR" altLang="en-US" dirty="0" err="1" smtClean="0"/>
              <a:t>질직</a:t>
            </a:r>
            <a:r>
              <a:rPr lang="ko-KR" altLang="en-US" dirty="0" smtClean="0"/>
              <a:t> 제고 </a:t>
            </a:r>
            <a:r>
              <a:rPr lang="ko-KR" altLang="en-US" dirty="0" err="1" smtClean="0"/>
              <a:t>환영할만</a:t>
            </a:r>
            <a:r>
              <a:rPr lang="ko-KR" altLang="en-US" dirty="0" smtClean="0"/>
              <a:t> 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및 학부모의 사적 정보의 지나친 노출은 인권과 관련하여 부작용 우려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학교복지서비스에 있어 새로운 패러다임 도입이 필요성과 그 방향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전인교육의 강화와 그 실천</a:t>
            </a:r>
            <a:endParaRPr lang="en-US" altLang="ko-KR" dirty="0" smtClean="0"/>
          </a:p>
          <a:p>
            <a:r>
              <a:rPr lang="ko-KR" altLang="en-US" dirty="0" smtClean="0"/>
              <a:t>초등학교를 </a:t>
            </a:r>
            <a:r>
              <a:rPr lang="ko-KR" altLang="en-US" dirty="0" err="1" smtClean="0"/>
              <a:t>포함아여</a:t>
            </a:r>
            <a:r>
              <a:rPr lang="ko-KR" altLang="en-US" dirty="0" smtClean="0"/>
              <a:t> 중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>
                <a:latin typeface="+mn-ea"/>
              </a:rPr>
              <a:t>고등학교 전 학년의 학교교육은 대학입식교육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  사교육비의 가중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과열 과외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암기위주의 주입식 교육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교과목 간의 서열화</a:t>
            </a:r>
            <a:endParaRPr lang="en-US" altLang="ko-KR" dirty="0" smtClean="0">
              <a:latin typeface="+mn-ea"/>
            </a:endParaRPr>
          </a:p>
          <a:p>
            <a:pPr lvl="0">
              <a:buNone/>
            </a:pPr>
            <a:r>
              <a:rPr lang="en-US" altLang="ko-KR" dirty="0" smtClean="0">
                <a:latin typeface="+mn-ea"/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+mn-ea"/>
              </a:rPr>
              <a:t>개인 및 집단이기주의</a:t>
            </a:r>
            <a:r>
              <a:rPr lang="en-US" altLang="ko-KR" dirty="0" smtClean="0">
                <a:solidFill>
                  <a:prstClr val="black"/>
                </a:solidFill>
                <a:latin typeface="+mn-ea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+mn-ea"/>
              </a:rPr>
              <a:t>인간성 상실 초래</a:t>
            </a:r>
            <a:endParaRPr lang="en-US" altLang="ko-KR" dirty="0" smtClean="0">
              <a:solidFill>
                <a:prstClr val="black"/>
              </a:solidFill>
              <a:latin typeface="+mn-ea"/>
            </a:endParaRPr>
          </a:p>
          <a:p>
            <a:pPr lvl="0">
              <a:buNone/>
            </a:pPr>
            <a:endParaRPr lang="en-US" altLang="ko-KR" dirty="0" smtClean="0">
              <a:solidFill>
                <a:prstClr val="black"/>
              </a:solidFill>
              <a:latin typeface="+mn-ea"/>
            </a:endParaRPr>
          </a:p>
          <a:p>
            <a:pPr lvl="0">
              <a:buClr>
                <a:srgbClr val="DD8047"/>
              </a:buClr>
            </a:pPr>
            <a:r>
              <a:rPr lang="ko-KR" altLang="en-US" dirty="0" smtClean="0">
                <a:solidFill>
                  <a:srgbClr val="00B050"/>
                </a:solidFill>
                <a:latin typeface="HY얕은샘물M"/>
              </a:rPr>
              <a:t>인간중심의 교육</a:t>
            </a:r>
            <a:r>
              <a:rPr lang="en-US" altLang="ko-KR" dirty="0" smtClean="0">
                <a:solidFill>
                  <a:srgbClr val="00B050"/>
                </a:solidFill>
                <a:latin typeface="HY얕은샘물M"/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  <a:latin typeface="HY얕은샘물M"/>
              </a:rPr>
              <a:t>전인교육의 강화</a:t>
            </a:r>
            <a:r>
              <a:rPr lang="ko-KR" altLang="en-US" dirty="0" smtClean="0">
                <a:solidFill>
                  <a:prstClr val="black"/>
                </a:solidFill>
                <a:latin typeface="HY얕은샘물M"/>
              </a:rPr>
              <a:t>와 그 실천이 강도 높게 </a:t>
            </a:r>
            <a:r>
              <a:rPr lang="ko-KR" altLang="en-US" dirty="0" err="1" smtClean="0">
                <a:solidFill>
                  <a:prstClr val="black"/>
                </a:solidFill>
                <a:latin typeface="HY얕은샘물M"/>
              </a:rPr>
              <a:t>이루어져야함</a:t>
            </a:r>
            <a:endParaRPr lang="en-US" altLang="ko-KR" dirty="0" smtClean="0">
              <a:solidFill>
                <a:prstClr val="black"/>
              </a:solidFill>
              <a:latin typeface="HY얕은샘물M"/>
            </a:endParaRPr>
          </a:p>
          <a:p>
            <a:pPr lvl="0">
              <a:buClr>
                <a:srgbClr val="DD804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HY얕은샘물M"/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HY얕은샘물M"/>
              </a:rPr>
              <a:t>학생복지서비스 선두에 위치하여야 함</a:t>
            </a:r>
            <a:endParaRPr lang="en-US" altLang="ko-KR" dirty="0" smtClean="0">
              <a:solidFill>
                <a:prstClr val="black"/>
              </a:solidFill>
              <a:latin typeface="HY얕은샘물M"/>
            </a:endParaRPr>
          </a:p>
          <a:p>
            <a:pPr lvl="0">
              <a:buNone/>
            </a:pPr>
            <a:endParaRPr lang="en-US" altLang="ko-KR" dirty="0" smtClean="0">
              <a:solidFill>
                <a:prstClr val="black"/>
              </a:solidFill>
              <a:latin typeface="HY얕은샘물M"/>
            </a:endParaRP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endParaRPr lang="ko-KR" altLang="en-US" dirty="0">
              <a:latin typeface="+mn-ea"/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714348" y="2857496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>
            <a:off x="714348" y="3429000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공교육 위기의 대두와 그 극복의 필요성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우리나라 </a:t>
            </a:r>
            <a:r>
              <a:rPr lang="ko-KR" altLang="en-US" dirty="0" smtClean="0">
                <a:solidFill>
                  <a:srgbClr val="00B0F0"/>
                </a:solidFill>
              </a:rPr>
              <a:t>공교육의 부실문제</a:t>
            </a:r>
            <a:r>
              <a:rPr lang="ko-KR" altLang="en-US" dirty="0" smtClean="0"/>
              <a:t>는 심각한 사회문제로 대두되고 있음</a:t>
            </a:r>
            <a:endParaRPr lang="en-US" altLang="ko-KR" dirty="0" smtClean="0"/>
          </a:p>
          <a:p>
            <a:r>
              <a:rPr lang="ko-KR" altLang="en-US" dirty="0" smtClean="0"/>
              <a:t>법적 규정에 따라 의무교육이 실시되고 있다고 하여도 실질적 의미의 무상의무교육이 아닌 관계로 서민층 가정의 부담은 여전히 남아 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교육적 정의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모든 아동이 교육을 받을 수 있는 권리는 보장해 주고 모든 아동에게 타고난 소질을 무상으로 개발할 수 있도록 </a:t>
            </a:r>
            <a:r>
              <a:rPr lang="ko-KR" altLang="en-US" dirty="0" smtClean="0">
                <a:solidFill>
                  <a:srgbClr val="00B050"/>
                </a:solidFill>
              </a:rPr>
              <a:t>교육기회를 제공</a:t>
            </a:r>
            <a:r>
              <a:rPr lang="ko-KR" altLang="en-US" dirty="0" smtClean="0"/>
              <a:t>한다는 것을 의미</a:t>
            </a:r>
            <a:endParaRPr lang="en-US" altLang="ko-KR" dirty="0" smtClean="0"/>
          </a:p>
          <a:p>
            <a:pPr lvl="0">
              <a:buClr>
                <a:srgbClr val="DD8047"/>
              </a:buClr>
            </a:pPr>
            <a:r>
              <a:rPr lang="ko-KR" altLang="en-US" dirty="0" smtClean="0">
                <a:solidFill>
                  <a:srgbClr val="00B0F0"/>
                </a:solidFill>
              </a:rPr>
              <a:t>공교육이 교육계 전반에서 일상화</a:t>
            </a:r>
            <a:r>
              <a:rPr lang="ko-KR" altLang="en-US" dirty="0" smtClean="0"/>
              <a:t> 되어야만 우리의 학생들이 미래 복지사회에서 자신의 역할을 당당히 수행하는 구성원으로 성장할 수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교육복지와 학생인권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욕구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복지 그리고 인권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욕구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인간이 인간답게 존재하고 기능하기 위해 </a:t>
            </a:r>
            <a:r>
              <a:rPr lang="ko-KR" altLang="en-US" dirty="0" smtClean="0">
                <a:solidFill>
                  <a:srgbClr val="FF0000"/>
                </a:solidFill>
              </a:rPr>
              <a:t>충족</a:t>
            </a:r>
            <a:r>
              <a:rPr lang="ko-KR" altLang="en-US" dirty="0" smtClean="0"/>
              <a:t>되어야 하는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복지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충족되지 않은 욕구를 충족할 수 있도록 해 주는 것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사회복지사의 임무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인권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욕구충족을 통해 얻고자 하는 것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교육에 있어 복지의 강조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/>
              <a:t>교육은 복지의 한 영역임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교육활동 자체가 복지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복지정책으로 간주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대표적인 것이 무상 의무교육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사회복지 실현을 위한 필수적인 과제로 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기능적 문맹의 타파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교육기회 및 평등의 실현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★</a:t>
            </a:r>
            <a:r>
              <a:rPr lang="en-US" altLang="ko-KR" dirty="0" smtClean="0">
                <a:latin typeface="+mn-ea"/>
              </a:rPr>
              <a:t>1995</a:t>
            </a:r>
            <a:r>
              <a:rPr lang="ko-KR" altLang="en-US" dirty="0" smtClean="0"/>
              <a:t>년 교육개혁위원회 교육복지종합대책을 발표</a:t>
            </a:r>
            <a:r>
              <a:rPr lang="en-US" altLang="ko-KR" dirty="0" smtClean="0"/>
              <a:t>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장애아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학습부진아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학교중도탁락자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해외귀국자녀의 교육대책을  제시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저소측층</a:t>
            </a:r>
            <a:r>
              <a:rPr lang="ko-KR" altLang="en-US" dirty="0" smtClean="0"/>
              <a:t> 학생 교육비 지원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교육복지투자우선지역 교육복지 혹은 학생복지 서비스를 강화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청소년 권리 및 참여의 확대가 요구되는 시대적 상황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1998</a:t>
            </a:r>
            <a:r>
              <a:rPr lang="ko-KR" altLang="en-US" dirty="0" smtClean="0"/>
              <a:t>년 개정 청소년 헌장 </a:t>
            </a:r>
            <a:r>
              <a:rPr lang="ko-KR" altLang="en-US" dirty="0" smtClean="0">
                <a:solidFill>
                  <a:srgbClr val="00B050"/>
                </a:solidFill>
              </a:rPr>
              <a:t>청소년들의 인권과 자율 참여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선택적 가치의 존중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성숙한 사회인으로서의 인식을 강조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청소년기에는 성인권이나 </a:t>
            </a:r>
            <a:r>
              <a:rPr lang="ko-KR" altLang="en-US" dirty="0" smtClean="0">
                <a:solidFill>
                  <a:srgbClr val="FF0000"/>
                </a:solidFill>
              </a:rPr>
              <a:t>자기 결정권 </a:t>
            </a:r>
            <a:r>
              <a:rPr lang="ko-KR" altLang="en-US" dirty="0" smtClean="0"/>
              <a:t>등이 각각 상대적으로 더 많이 보장되고 존중되어야 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청소년들이 가지고 있는 자기 계발의욕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창조적 에너지 민주시민으로써 사회발전을 위한 </a:t>
            </a:r>
            <a:r>
              <a:rPr lang="ko-KR" altLang="en-US" dirty="0" err="1" smtClean="0"/>
              <a:t>자원으로서또는</a:t>
            </a:r>
            <a:r>
              <a:rPr lang="ko-KR" altLang="en-US" dirty="0" smtClean="0"/>
              <a:t> 사회변동의 주체로써 사회에 </a:t>
            </a:r>
            <a:r>
              <a:rPr lang="ko-KR" altLang="en-US" dirty="0" err="1" smtClean="0"/>
              <a:t>참여시켜야함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청소년 자기 결정권 존중의 강조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14948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자기 결정권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인간의 천부적이고 양도할 수 없는 권리인 동시에 욕구로 인식</a:t>
            </a:r>
            <a:endParaRPr lang="en-US" altLang="ko-KR" dirty="0" smtClean="0"/>
          </a:p>
          <a:p>
            <a:r>
              <a:rPr lang="ko-KR" altLang="en-US" dirty="0" smtClean="0"/>
              <a:t>청소년 자율성과 자기 결정능력을 인정하는 </a:t>
            </a:r>
            <a:r>
              <a:rPr lang="ko-KR" altLang="en-US" dirty="0" smtClean="0"/>
              <a:t>것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B050"/>
                </a:solidFill>
              </a:rPr>
              <a:t>그들의 </a:t>
            </a:r>
            <a:r>
              <a:rPr lang="ko-KR" altLang="en-US" dirty="0" smtClean="0">
                <a:solidFill>
                  <a:srgbClr val="00B050"/>
                </a:solidFill>
              </a:rPr>
              <a:t>심리적 성숙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00B0F0"/>
                </a:solidFill>
              </a:rPr>
              <a:t>판단력의 발달을 촉진</a:t>
            </a:r>
            <a:r>
              <a:rPr lang="ko-KR" altLang="en-US" dirty="0" smtClean="0"/>
              <a:t>하기도 함</a:t>
            </a:r>
            <a:endParaRPr lang="en-US" altLang="ko-KR" dirty="0" smtClean="0"/>
          </a:p>
          <a:p>
            <a:r>
              <a:rPr lang="ko-KR" altLang="en-US" dirty="0" smtClean="0"/>
              <a:t>청소년 시기에 있어서의 자기 결정의 원리는 대단히 중요한 교육적 의미가 있는 가치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 교육현장에서 그리고 사회의 각계각층에서 그 중요한 교육적 의미가 있는 가치로서 교육현장에서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사회의 </a:t>
            </a:r>
            <a:r>
              <a:rPr lang="ko-KR" altLang="en-US" dirty="0" err="1" smtClean="0"/>
              <a:t>각계층에서</a:t>
            </a:r>
            <a:r>
              <a:rPr lang="ko-KR" altLang="en-US" dirty="0" smtClean="0"/>
              <a:t> 그 중요성이 확인되고 강조되어야 함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002060"/>
                </a:solidFill>
              </a:rPr>
              <a:t>학습의 형태와 학생지도의 방향</a:t>
            </a:r>
            <a:r>
              <a:rPr lang="ko-KR" altLang="en-US" dirty="0" smtClean="0"/>
              <a:t>은 자기 결정권을 존중하는 방향으로 하루 빨리 전환되어야 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정보화 시대와 청소년 문화시대의 도래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청소년세대는 </a:t>
            </a:r>
            <a:r>
              <a:rPr lang="ko-KR" altLang="en-US" dirty="0" smtClean="0">
                <a:solidFill>
                  <a:srgbClr val="7030A0"/>
                </a:solidFill>
              </a:rPr>
              <a:t>정보문화의 수용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00B050"/>
                </a:solidFill>
              </a:rPr>
              <a:t>정보통신기술의 활용</a:t>
            </a:r>
            <a:r>
              <a:rPr lang="ko-KR" altLang="en-US" dirty="0" smtClean="0"/>
              <a:t>이라는 측면에서 높은 수준을 갖고 </a:t>
            </a:r>
            <a:r>
              <a:rPr lang="ko-KR" altLang="en-US" dirty="0" smtClean="0"/>
              <a:t>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우리의 </a:t>
            </a:r>
            <a:r>
              <a:rPr lang="ko-KR" altLang="en-US" dirty="0" smtClean="0"/>
              <a:t>학교와 교육도 지구촌시대에 걸맞은 세계적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보편적 가치를 전수하고 체득하는 방향 조정이 필요한 </a:t>
            </a:r>
            <a:r>
              <a:rPr lang="ko-KR" altLang="en-US" dirty="0" smtClean="0"/>
              <a:t>시점임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적극적이고 개방적인 학교운영과 서비스의 전문화가 생성되어야 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7) </a:t>
            </a:r>
            <a:r>
              <a:rPr lang="ko-KR" altLang="en-US" dirty="0" smtClean="0"/>
              <a:t>학생문제의 다변화 및 기존의 통제 위주 접근의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001156" cy="52578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학교에서 청소년문제는 학생들의 </a:t>
            </a:r>
            <a:r>
              <a:rPr lang="ko-KR" altLang="en-US" dirty="0" smtClean="0">
                <a:solidFill>
                  <a:srgbClr val="00B050"/>
                </a:solidFill>
              </a:rPr>
              <a:t>무단결석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중퇴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가출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err="1" smtClean="0">
                <a:solidFill>
                  <a:srgbClr val="00B050"/>
                </a:solidFill>
              </a:rPr>
              <a:t>왕따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약물남용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폭력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비행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청소년 매매춘 </a:t>
            </a:r>
            <a:r>
              <a:rPr lang="ko-KR" altLang="en-US" dirty="0" smtClean="0"/>
              <a:t>등과 학교부적응문제 등 다양화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복잡화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학교에서는 소극적 통제 혹은 사후적 접근으로만 다루고 </a:t>
            </a:r>
            <a:r>
              <a:rPr lang="ko-KR" altLang="en-US" dirty="0" smtClean="0"/>
              <a:t>있었음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학생복지서비스의 강화를 통한 학생들의 학교부적응 </a:t>
            </a:r>
            <a:r>
              <a:rPr lang="ko-KR" altLang="en-US" dirty="0" smtClean="0"/>
              <a:t>방지</a:t>
            </a:r>
            <a:r>
              <a:rPr lang="en-US" altLang="ko-KR" dirty="0" smtClean="0"/>
              <a:t>: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학생들에게 제공되는 서비스의 질적 제고의 차원을 넘어 </a:t>
            </a:r>
            <a:r>
              <a:rPr lang="ko-KR" altLang="en-US" dirty="0" smtClean="0">
                <a:solidFill>
                  <a:srgbClr val="0070C0"/>
                </a:solidFill>
              </a:rPr>
              <a:t>한 인간의 평생 삶의 질과도 깊은 연관</a:t>
            </a:r>
            <a:r>
              <a:rPr lang="ko-KR" altLang="en-US" dirty="0" smtClean="0"/>
              <a:t>을 가지고 있을 뿐만 아니라 사회문제의 예방에도 기여할 수 있음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D8047"/>
              </a:buClr>
            </a:pPr>
            <a:r>
              <a:rPr lang="ko-KR" altLang="en-US" dirty="0" smtClean="0"/>
              <a:t>학생 개인이나 가정이 교육의 권리를 보장받지 못할 </a:t>
            </a:r>
            <a:r>
              <a:rPr lang="ko-KR" altLang="en-US" dirty="0" smtClean="0"/>
              <a:t>대</a:t>
            </a:r>
            <a:endParaRPr lang="en-US" altLang="ko-KR" dirty="0" smtClean="0"/>
          </a:p>
          <a:p>
            <a:pPr lvl="0">
              <a:buClr>
                <a:srgbClr val="DD8047"/>
              </a:buCl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 </a:t>
            </a:r>
            <a:r>
              <a:rPr lang="ko-KR" altLang="en-US" dirty="0" smtClean="0"/>
              <a:t>지역사회와 국가는 학교의 사회복지적 기능을 강화하여 학생의 교육권 보장하도록 노력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285720" y="2786058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헌법상의 권리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17070" cy="4495800"/>
          </a:xfrm>
        </p:spPr>
        <p:txBody>
          <a:bodyPr/>
          <a:lstStyle/>
          <a:p>
            <a:r>
              <a:rPr lang="ko-KR" altLang="en-US" dirty="0" smtClean="0"/>
              <a:t>우리 헌법은 기본적으로 자연권에 사상에 입각해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천부성</a:t>
            </a:r>
            <a:r>
              <a:rPr lang="ko-KR" altLang="en-US" dirty="0" smtClean="0"/>
              <a:t>: 자연권적인 인권은 인간이 부여하는 것이 아니라 </a:t>
            </a:r>
            <a:r>
              <a:rPr lang="ko-KR" altLang="en-US" dirty="0" smtClean="0">
                <a:solidFill>
                  <a:srgbClr val="FF0000"/>
                </a:solidFill>
              </a:rPr>
              <a:t>하늘이 부여하는 것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보편성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누구나 </a:t>
            </a:r>
            <a:r>
              <a:rPr lang="ko-KR" altLang="en-US" dirty="0" err="1" smtClean="0"/>
              <a:t>차별없이</a:t>
            </a:r>
            <a:r>
              <a:rPr lang="ko-KR" altLang="en-US" dirty="0" smtClean="0"/>
              <a:t> 주어짐</a:t>
            </a:r>
            <a:endParaRPr lang="en-US" altLang="ko-KR" dirty="0" smtClean="0"/>
          </a:p>
          <a:p>
            <a:r>
              <a:rPr lang="ko-KR" altLang="en-US" dirty="0" smtClean="0"/>
              <a:t>항구성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영원히 인정됨</a:t>
            </a:r>
            <a:endParaRPr lang="en-US" altLang="ko-KR" dirty="0" smtClean="0"/>
          </a:p>
          <a:p>
            <a:r>
              <a:rPr lang="ko-KR" altLang="en-US" dirty="0" smtClean="0"/>
              <a:t>불가침성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누구라도 이 권리를 침해 할 수 없음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헌법 제 </a:t>
            </a:r>
            <a:r>
              <a:rPr lang="en-US" altLang="ko-KR" dirty="0" smtClean="0"/>
              <a:t>34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청소년의 복지향상을 위한 정책을 실시할 의무를 진다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국제조약상의 권리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아동의 권리에 관한 국제 협약</a:t>
            </a:r>
            <a:r>
              <a:rPr lang="en-US" altLang="ko-KR" dirty="0" smtClean="0"/>
              <a:t>(CRC)</a:t>
            </a:r>
            <a:r>
              <a:rPr lang="ko-KR" altLang="en-US" dirty="0" smtClean="0"/>
              <a:t>에 대하여 우리나라는 </a:t>
            </a:r>
            <a:r>
              <a:rPr lang="en-US" altLang="ko-KR" dirty="0" smtClean="0"/>
              <a:t>1990</a:t>
            </a:r>
            <a:r>
              <a:rPr lang="ko-KR" altLang="en-US" dirty="0" smtClean="0"/>
              <a:t>년에 서명하고 </a:t>
            </a:r>
            <a:r>
              <a:rPr lang="en-US" altLang="ko-KR" dirty="0" smtClean="0">
                <a:solidFill>
                  <a:srgbClr val="FF0000"/>
                </a:solidFill>
              </a:rPr>
              <a:t>1991</a:t>
            </a:r>
            <a:r>
              <a:rPr lang="ko-KR" altLang="en-US" dirty="0" smtClean="0">
                <a:solidFill>
                  <a:srgbClr val="FF0000"/>
                </a:solidFill>
              </a:rPr>
              <a:t>년에 비준하였음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en-US" altLang="ko-KR" dirty="0" smtClean="0"/>
              <a:t>CRC</a:t>
            </a:r>
            <a:r>
              <a:rPr lang="ko-KR" altLang="en-US" dirty="0" smtClean="0"/>
              <a:t>는 무차별의 원칙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아동의 최선의 이익 우선 등을 원칙으로 하여 </a:t>
            </a:r>
            <a:r>
              <a:rPr lang="ko-KR" altLang="en-US" dirty="0" smtClean="0">
                <a:solidFill>
                  <a:srgbClr val="FF0000"/>
                </a:solidFill>
              </a:rPr>
              <a:t>생존권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err="1" smtClean="0">
                <a:solidFill>
                  <a:srgbClr val="FF0000"/>
                </a:solidFill>
              </a:rPr>
              <a:t>발달권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err="1" smtClean="0">
                <a:solidFill>
                  <a:srgbClr val="FF0000"/>
                </a:solidFill>
              </a:rPr>
              <a:t>보호권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참여권</a:t>
            </a:r>
            <a:r>
              <a:rPr lang="ko-KR" altLang="en-US" dirty="0" smtClean="0"/>
              <a:t> 등을 규정함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교육의 실패와 학생 인권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학생들은 입시교육에 억압되어 기본적인 인권과 복지를 향유하지 </a:t>
            </a:r>
            <a:r>
              <a:rPr lang="ko-KR" altLang="en-US" dirty="0" err="1" smtClean="0"/>
              <a:t>못한채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각종 부적응 문제로 </a:t>
            </a:r>
            <a:r>
              <a:rPr lang="ko-KR" altLang="en-US" dirty="0" err="1" smtClean="0">
                <a:solidFill>
                  <a:srgbClr val="FF0000"/>
                </a:solidFill>
              </a:rPr>
              <a:t>황페한</a:t>
            </a:r>
            <a:r>
              <a:rPr lang="ko-KR" altLang="en-US" dirty="0" smtClean="0">
                <a:solidFill>
                  <a:srgbClr val="FF0000"/>
                </a:solidFill>
              </a:rPr>
              <a:t> 환경 속에 놓여 있다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 학교는 학생들의 인권과 복지를 보장하고 충족해 주지 못하고 있으며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학습에 대한 강요로만 일관하고 있는 실정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교사들은 과중한 업무로 인해 이와 같은 학생들의 문제를 해결하거나 욕구를 충족시킬 만한 상황에 있지 못하다</a:t>
            </a:r>
            <a:endParaRPr lang="en-US" altLang="ko-KR" dirty="0" smtClean="0"/>
          </a:p>
          <a:p>
            <a:r>
              <a:rPr lang="ko-KR" altLang="en-US" dirty="0" smtClean="0"/>
              <a:t>학생의 문제해결과 욕구충족을 위해서는</a:t>
            </a:r>
            <a:r>
              <a:rPr lang="ko-KR" altLang="en-US" dirty="0" smtClean="0">
                <a:solidFill>
                  <a:srgbClr val="FF0000"/>
                </a:solidFill>
              </a:rPr>
              <a:t> 교육 이외의 새로운 접근과 대안이 절실히 요구</a:t>
            </a:r>
            <a:r>
              <a:rPr lang="ko-KR" altLang="en-US" dirty="0" smtClean="0"/>
              <a:t>된다</a:t>
            </a:r>
            <a:r>
              <a:rPr lang="en-US" altLang="ko-KR" dirty="0" smtClean="0"/>
              <a:t>.       </a:t>
            </a:r>
            <a:r>
              <a:rPr lang="ko-KR" altLang="en-US" dirty="0" smtClean="0"/>
              <a:t>학교사회복지</a:t>
            </a:r>
            <a:endParaRPr lang="ko-KR" altLang="en-US" dirty="0"/>
          </a:p>
        </p:txBody>
      </p:sp>
      <p:sp>
        <p:nvSpPr>
          <p:cNvPr id="5" name="오른쪽 화살표 4"/>
          <p:cNvSpPr/>
          <p:nvPr/>
        </p:nvSpPr>
        <p:spPr>
          <a:xfrm>
            <a:off x="2714612" y="6357958"/>
            <a:ext cx="4286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학교의 폐쇄성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교육복지제도의 미흡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9001156" cy="5114948"/>
          </a:xfrm>
        </p:spPr>
        <p:txBody>
          <a:bodyPr/>
          <a:lstStyle/>
          <a:p>
            <a:r>
              <a:rPr lang="ko-KR" altLang="en-US" dirty="0" smtClean="0"/>
              <a:t>사회경제적 침체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핵가족화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한부모가족의</a:t>
            </a:r>
            <a:r>
              <a:rPr lang="ko-KR" altLang="en-US" dirty="0" smtClean="0"/>
              <a:t> 증가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이혼가정 및 </a:t>
            </a:r>
            <a:r>
              <a:rPr lang="ko-KR" altLang="en-US" dirty="0" err="1" smtClean="0"/>
              <a:t>맞별이</a:t>
            </a:r>
            <a:r>
              <a:rPr lang="ko-KR" altLang="en-US" dirty="0" smtClean="0"/>
              <a:t> 부부의 증가로 </a:t>
            </a:r>
            <a:r>
              <a:rPr lang="ko-KR" altLang="en-US" dirty="0" err="1" smtClean="0"/>
              <a:t>그동안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가족이 수행했던 기능들이 크게 약화</a:t>
            </a:r>
            <a:r>
              <a:rPr lang="ko-KR" altLang="en-US" dirty="0" smtClean="0"/>
              <a:t>되고 있음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학교에서 </a:t>
            </a:r>
            <a:r>
              <a:rPr lang="ko-KR" altLang="en-US" dirty="0" smtClean="0">
                <a:solidFill>
                  <a:srgbClr val="FF0000"/>
                </a:solidFill>
              </a:rPr>
              <a:t>체계적으로 제공되고 있지 못하다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교사도 학생도 </a:t>
            </a:r>
            <a:r>
              <a:rPr lang="ko-KR" altLang="en-US" dirty="0" smtClean="0">
                <a:solidFill>
                  <a:srgbClr val="FF0000"/>
                </a:solidFill>
              </a:rPr>
              <a:t>점수화되어 서열문화</a:t>
            </a:r>
            <a:r>
              <a:rPr lang="ko-KR" altLang="en-US" dirty="0" smtClean="0"/>
              <a:t>에 갇혀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학교는 지역사회의 섬처럼 폐쇄적인 상태에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사회복지시설에서는 </a:t>
            </a:r>
            <a:r>
              <a:rPr lang="ko-KR" altLang="en-US" dirty="0" err="1" smtClean="0"/>
              <a:t>사회복지사가</a:t>
            </a:r>
            <a:r>
              <a:rPr lang="ko-KR" altLang="en-US" dirty="0" smtClean="0"/>
              <a:t> </a:t>
            </a:r>
            <a:r>
              <a:rPr lang="ko-KR" altLang="en-US" dirty="0" smtClean="0"/>
              <a:t>중심이 되고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병원에서는 </a:t>
            </a:r>
            <a:r>
              <a:rPr lang="ko-KR" altLang="en-US" dirty="0" smtClean="0"/>
              <a:t>의사가 </a:t>
            </a:r>
            <a:r>
              <a:rPr lang="ko-KR" altLang="en-US" dirty="0" smtClean="0"/>
              <a:t>중심이 되지만 다른 </a:t>
            </a:r>
            <a:r>
              <a:rPr lang="ko-KR" altLang="en-US" dirty="0" smtClean="0"/>
              <a:t>전문직과 함께 클라이언트를 돌본다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solidFill>
                  <a:srgbClr val="00B050"/>
                </a:solidFill>
              </a:rPr>
              <a:t>학교가 제공하는 교육 서비스는 교사를 중심으로 해야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다양한 서비스 전문직과 함께 할 수 있는 개방적인 환경으로 변화해야 할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42910" y="2786058"/>
            <a:ext cx="28575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교사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학생의 관계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929718" cy="449580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교육관계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계약관계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수직적 관계가 형성되면 일종의 </a:t>
            </a:r>
            <a:r>
              <a:rPr lang="ko-KR" altLang="en-US" dirty="0" smtClean="0">
                <a:solidFill>
                  <a:srgbClr val="00B050"/>
                </a:solidFill>
              </a:rPr>
              <a:t>권력관계</a:t>
            </a:r>
            <a:r>
              <a:rPr lang="ko-KR" altLang="en-US" dirty="0" smtClean="0"/>
              <a:t>를 이루게 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권력관계가 학생들의 교사에게 인간적으로 접근하고 도움을 요청하기가 쉽지 않다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무엇인가 함께 할 수 있거나 전문적인 도움을 받을 수 있는 도움관계 필요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</a:t>
            </a:r>
            <a:r>
              <a:rPr lang="ko-KR" altLang="en-US" dirty="0" err="1" smtClean="0"/>
              <a:t>학교사회복지사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5" name="오른쪽 화살표 4"/>
          <p:cNvSpPr/>
          <p:nvPr/>
        </p:nvSpPr>
        <p:spPr>
          <a:xfrm>
            <a:off x="642910" y="5000636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학생복지서비스 현황과 실태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학교시설과 관련된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교육활동을 수행하기에 적합한 구조로 공간이 구성되어야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교수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학습공간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학습지원 공간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일반학교에 설치되어 있는 특수학습을 이용하는 특수아동이 편리하게 이용할 수 있는 시설의 확보가 절실하게 필요함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건강 및 안전과 관련된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(1) </a:t>
            </a:r>
            <a:r>
              <a:rPr lang="ko-KR" altLang="en-US" dirty="0" smtClean="0"/>
              <a:t>학교급식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(2) </a:t>
            </a:r>
            <a:r>
              <a:rPr lang="ko-KR" altLang="en-US" dirty="0" smtClean="0"/>
              <a:t>학교보건</a:t>
            </a:r>
            <a:r>
              <a:rPr lang="en-US" altLang="ko-KR" dirty="0" smtClean="0"/>
              <a:t>- </a:t>
            </a:r>
            <a:r>
              <a:rPr lang="ko-KR" altLang="en-US" dirty="0" smtClean="0"/>
              <a:t>보건관리와 보건교육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442</TotalTime>
  <Words>1294</Words>
  <Application>Microsoft Office PowerPoint</Application>
  <PresentationFormat>화면 슬라이드 쇼(4:3)</PresentationFormat>
  <Paragraphs>166</Paragraphs>
  <Slides>24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가을</vt:lpstr>
      <vt:lpstr>학생의 인권과 복지를 위한 서비스</vt:lpstr>
      <vt:lpstr>1. 교육복지와 학생인권  1) 욕구, 복지 그리고 인권</vt:lpstr>
      <vt:lpstr>2) 헌법상의 권리 </vt:lpstr>
      <vt:lpstr>3) 국제조약상의 권리</vt:lpstr>
      <vt:lpstr>4) 교육의 실패와 학생 인권</vt:lpstr>
      <vt:lpstr>5) 학교의 폐쇄성, 교육복지제도의 미흡</vt:lpstr>
      <vt:lpstr>6) 교사-학생의 관계</vt:lpstr>
      <vt:lpstr>2. 학생복지서비스 현황과 실태  1) 학교시설과 관련된 사항</vt:lpstr>
      <vt:lpstr>2) 건강 및 안전과 관련된 사항</vt:lpstr>
      <vt:lpstr>4) 학생참여활동 및 인권과 관련된 사항</vt:lpstr>
      <vt:lpstr>4) 생활지도 및 상담에 관련된 사항</vt:lpstr>
      <vt:lpstr>4) 생활지도 및 상담에 관련된 사항</vt:lpstr>
      <vt:lpstr>4) 생활지도 및 상담에 관련된 사항</vt:lpstr>
      <vt:lpstr>5) 취약집단에 대한 사항  (1) 저소득층 학생 지원</vt:lpstr>
      <vt:lpstr>(2) 장애학생 교육지원</vt:lpstr>
      <vt:lpstr>(3) 학교부적응 학생 지원</vt:lpstr>
      <vt:lpstr>6)정보접근권에 대한 사항</vt:lpstr>
      <vt:lpstr>3. 학교복지서비스에 있어 새로운 패러다임 도입이 필요성과 그 방향</vt:lpstr>
      <vt:lpstr>2) 공교육 위기의 대두와 그 극복의 필요성</vt:lpstr>
      <vt:lpstr>3) 교육에 있어 복지의 강조</vt:lpstr>
      <vt:lpstr>4) 청소년 권리 및 참여의 확대가 요구되는 시대적 상황</vt:lpstr>
      <vt:lpstr>5) 청소년 자기 결정권 존중의 강조</vt:lpstr>
      <vt:lpstr>6) 정보화 시대와 청소년 문화시대의 도래</vt:lpstr>
      <vt:lpstr>7) 학생문제의 다변화 및 기존의 통제 위주 접근의 한계</vt:lpstr>
    </vt:vector>
  </TitlesOfParts>
  <Company>KR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학생의 인권과 복지를 위한 서비스</dc:title>
  <dc:creator>DESKTOP</dc:creator>
  <cp:lastModifiedBy>snoopy</cp:lastModifiedBy>
  <cp:revision>43</cp:revision>
  <dcterms:created xsi:type="dcterms:W3CDTF">2010-04-05T01:21:40Z</dcterms:created>
  <dcterms:modified xsi:type="dcterms:W3CDTF">2012-04-15T15:59:41Z</dcterms:modified>
</cp:coreProperties>
</file>