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5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5018"/>
  </p:normalViewPr>
  <p:slideViewPr>
    <p:cSldViewPr>
      <p:cViewPr varScale="1">
        <p:scale>
          <a:sx n="67" d="100"/>
          <a:sy n="67" d="100"/>
        </p:scale>
        <p:origin x="-86" y="-302"/>
      </p:cViewPr>
      <p:guideLst>
        <p:guide orient="horz" pos="215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/>
            <a:fld id="{5469F850-121B-4DF6-B713-27171D105A4A}" type="datetimeFigureOut">
              <a:rPr lang="ko-KR" altLang="en-US"/>
              <a:pPr lvl="0"/>
              <a:t>2015-04-07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/>
            <a:fld id="{F38C8C8A-DE96-4D4E-924F-56592F9BABD3}" type="slidenum">
              <a:rPr lang="ko-KR" altLang="en-US"/>
              <a:pPr lvl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5070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38C8C8A-DE96-4D4E-924F-56592F9BABD3}" type="slidenum">
              <a:rPr lang="ko-KR" altLang="en-US"/>
              <a:pPr lvl="0"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38C8C8A-DE96-4D4E-924F-56592F9BABD3}" type="slidenum">
              <a:rPr lang="ko-KR" altLang="en-US"/>
              <a:pPr lvl="0"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38C8C8A-DE96-4D4E-924F-56592F9BABD3}" type="slidenum">
              <a:rPr lang="ko-KR" altLang="en-US"/>
              <a:pPr lvl="0"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CB8-29CC-4364-844E-01B0B5E35573}" type="datetimeFigureOut">
              <a:rPr lang="ko-KR" altLang="en-US" smtClean="0"/>
              <a:pPr/>
              <a:t>2015-04-07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9C31-A111-4D71-8B8D-A0CBF0E97E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CB8-29CC-4364-844E-01B0B5E35573}" type="datetimeFigureOut">
              <a:rPr lang="ko-KR" altLang="en-US" smtClean="0"/>
              <a:pPr/>
              <a:t>2015-04-07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9C31-A111-4D71-8B8D-A0CBF0E97E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CB8-29CC-4364-844E-01B0B5E35573}" type="datetimeFigureOut">
              <a:rPr lang="ko-KR" altLang="en-US" smtClean="0"/>
              <a:pPr/>
              <a:t>2015-04-07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9C31-A111-4D71-8B8D-A0CBF0E97E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CB8-29CC-4364-844E-01B0B5E35573}" type="datetimeFigureOut">
              <a:rPr lang="ko-KR" altLang="en-US" smtClean="0"/>
              <a:pPr/>
              <a:t>2015-04-07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9C31-A111-4D71-8B8D-A0CBF0E97E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CB8-29CC-4364-844E-01B0B5E35573}" type="datetimeFigureOut">
              <a:rPr lang="ko-KR" altLang="en-US" smtClean="0"/>
              <a:pPr/>
              <a:t>2015-04-07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9C31-A111-4D71-8B8D-A0CBF0E97E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CB8-29CC-4364-844E-01B0B5E35573}" type="datetimeFigureOut">
              <a:rPr lang="ko-KR" altLang="en-US" smtClean="0"/>
              <a:pPr/>
              <a:t>2015-04-07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9C31-A111-4D71-8B8D-A0CBF0E97E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CB8-29CC-4364-844E-01B0B5E35573}" type="datetimeFigureOut">
              <a:rPr lang="ko-KR" altLang="en-US" smtClean="0"/>
              <a:pPr/>
              <a:t>2015-04-07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9C31-A111-4D71-8B8D-A0CBF0E97E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CB8-29CC-4364-844E-01B0B5E35573}" type="datetimeFigureOut">
              <a:rPr lang="ko-KR" altLang="en-US" smtClean="0"/>
              <a:pPr/>
              <a:t>2015-04-07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9C31-A111-4D71-8B8D-A0CBF0E97E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CB8-29CC-4364-844E-01B0B5E35573}" type="datetimeFigureOut">
              <a:rPr lang="ko-KR" altLang="en-US" smtClean="0"/>
              <a:pPr/>
              <a:t>2015-04-07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9C31-A111-4D71-8B8D-A0CBF0E97E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CB8-29CC-4364-844E-01B0B5E35573}" type="datetimeFigureOut">
              <a:rPr lang="ko-KR" altLang="en-US" smtClean="0"/>
              <a:pPr/>
              <a:t>2015-04-07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9C31-A111-4D71-8B8D-A0CBF0E97E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CB8-29CC-4364-844E-01B0B5E35573}" type="datetimeFigureOut">
              <a:rPr lang="ko-KR" altLang="en-US" smtClean="0"/>
              <a:pPr/>
              <a:t>2015-04-07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9C31-A111-4D71-8B8D-A0CBF0E97E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D27FECB8-29CC-4364-844E-01B0B5E35573}" type="datetimeFigureOut">
              <a:rPr lang="ko-KR" altLang="en-US"/>
              <a:pPr lvl="0"/>
              <a:t>2015-04-07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0E199C31-A111-4D71-8B8D-A0CBF0E97E52}" type="slidenum">
              <a:rPr lang="ko-KR" altLang="en-US"/>
              <a:pPr lvl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ko-KR" altLang="en-US"/>
              <a:t>중세교회사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ko-KR" altLang="en-US"/>
              <a:t>교황권과 황제권의 대립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동서의 분리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o-KR" altLang="en-US"/>
              <a:t>교황이 사절단을 보내 화해를 시도 </a:t>
            </a:r>
            <a:r>
              <a:rPr lang="en-US" altLang="ko-KR"/>
              <a:t>–</a:t>
            </a:r>
            <a:r>
              <a:rPr lang="ko-KR" altLang="en-US"/>
              <a:t>훔베르트 </a:t>
            </a:r>
          </a:p>
          <a:p>
            <a:pPr marL="514350" indent="-514350">
              <a:buAutoNum type="arabicPeriod"/>
            </a:pPr>
            <a:r>
              <a:rPr lang="ko-KR" altLang="en-US"/>
              <a:t>레오 </a:t>
            </a:r>
            <a:r>
              <a:rPr lang="en-US" altLang="ko-KR"/>
              <a:t>9</a:t>
            </a:r>
            <a:r>
              <a:rPr lang="ko-KR" altLang="en-US"/>
              <a:t>세의 갑작스런 죽음과 더불어 비타협적인 사절단의 편지 낭송 </a:t>
            </a:r>
          </a:p>
          <a:p>
            <a:pPr marL="514350" indent="-514350">
              <a:buAutoNum type="arabicPeriod"/>
            </a:pPr>
            <a:r>
              <a:rPr lang="ko-KR" altLang="en-US"/>
              <a:t>파문교서 </a:t>
            </a:r>
          </a:p>
          <a:p>
            <a:pPr marL="514350" indent="-514350">
              <a:buNone/>
            </a:pPr>
            <a:endParaRPr lang="en-US" altLang="ko-KR"/>
          </a:p>
          <a:p>
            <a:pPr marL="514350" indent="-514350">
              <a:buAutoNum type="arabicPeriod"/>
            </a:pPr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서임권 논쟁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o-KR" altLang="en-US"/>
              <a:t>훔베르트 </a:t>
            </a:r>
            <a:r>
              <a:rPr lang="en-US" altLang="ko-KR"/>
              <a:t>1057</a:t>
            </a:r>
            <a:r>
              <a:rPr lang="ko-KR" altLang="en-US"/>
              <a:t>년 </a:t>
            </a:r>
            <a:r>
              <a:rPr lang="en-US" altLang="ko-KR"/>
              <a:t>– &lt;</a:t>
            </a:r>
            <a:r>
              <a:rPr lang="ko-KR" altLang="en-US"/>
              <a:t>성직 매매에 대한 세권의 책</a:t>
            </a:r>
            <a:r>
              <a:rPr lang="en-US" altLang="ko-KR"/>
              <a:t>&gt; </a:t>
            </a:r>
          </a:p>
          <a:p>
            <a:pPr marL="514350" indent="-514350">
              <a:buAutoNum type="arabicPeriod"/>
            </a:pPr>
            <a:r>
              <a:rPr lang="ko-KR" altLang="en-US"/>
              <a:t>왕은 세속사에만 권한이 있는 평신도이다</a:t>
            </a:r>
            <a:r>
              <a:rPr lang="en-US" altLang="ko-KR"/>
              <a:t>. </a:t>
            </a:r>
          </a:p>
          <a:p>
            <a:pPr marL="514350" indent="-514350">
              <a:buAutoNum type="arabicPeriod"/>
            </a:pPr>
            <a:r>
              <a:rPr lang="ko-KR" altLang="en-US"/>
              <a:t>독일의 황제권에 대한 공격 </a:t>
            </a:r>
          </a:p>
          <a:p>
            <a:pPr marL="514350" indent="-514350">
              <a:buNone/>
            </a:pPr>
            <a:r>
              <a:rPr lang="en-US" altLang="ko-KR"/>
              <a:t>2. </a:t>
            </a:r>
            <a:r>
              <a:rPr lang="ko-KR" altLang="en-US"/>
              <a:t>다미아누스 </a:t>
            </a:r>
            <a:r>
              <a:rPr lang="en-US" altLang="ko-KR"/>
              <a:t>– </a:t>
            </a:r>
            <a:r>
              <a:rPr lang="ko-KR" altLang="en-US"/>
              <a:t>평신도 서임권의 실행 가능성 인정 </a:t>
            </a:r>
          </a:p>
          <a:p>
            <a:pPr marL="514350" indent="-514350">
              <a:buNone/>
            </a:pPr>
            <a:r>
              <a:rPr lang="en-US" altLang="ko-KR"/>
              <a:t>3. 1059</a:t>
            </a:r>
            <a:r>
              <a:rPr lang="ko-KR" altLang="en-US"/>
              <a:t>년 교회회의 </a:t>
            </a:r>
            <a:r>
              <a:rPr lang="en-US" altLang="ko-KR"/>
              <a:t>– </a:t>
            </a:r>
            <a:r>
              <a:rPr lang="ko-KR" altLang="en-US"/>
              <a:t>교황선출을 추기경 성직자들의 손에 위임 </a:t>
            </a:r>
          </a:p>
          <a:p>
            <a:pPr marL="514350" indent="-514350">
              <a:buAutoNum type="arabicPeriod"/>
            </a:pPr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하인리히 </a:t>
            </a:r>
            <a:r>
              <a:rPr lang="en-US" altLang="ko-KR"/>
              <a:t>4</a:t>
            </a:r>
            <a:r>
              <a:rPr lang="ko-KR" altLang="en-US"/>
              <a:t>세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o-KR" altLang="en-US"/>
              <a:t>독일주교의 충성으로 왕권 확립 </a:t>
            </a:r>
          </a:p>
          <a:p>
            <a:pPr marL="514350" indent="-514350">
              <a:buAutoNum type="arabicPeriod"/>
            </a:pPr>
            <a:r>
              <a:rPr lang="ko-KR" altLang="en-US"/>
              <a:t>평신도 서임권에 대한 교황청의 정책과 충돌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서임권 논쟁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ko-KR" altLang="en-US"/>
              <a:t>원인 </a:t>
            </a:r>
            <a:r>
              <a:rPr lang="en-US" altLang="ko-KR"/>
              <a:t>– </a:t>
            </a:r>
            <a:r>
              <a:rPr lang="ko-KR" altLang="en-US"/>
              <a:t>황제가 밀라노 주교를 임명 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ko-KR" altLang="en-US"/>
              <a:t>그레고리 황제가 책망의 편지를 보냄 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ko-KR" altLang="en-US"/>
              <a:t>하인리히는 보름스에 공의회 소집 </a:t>
            </a:r>
            <a:r>
              <a:rPr lang="en-US" altLang="ko-KR"/>
              <a:t>– </a:t>
            </a:r>
            <a:r>
              <a:rPr lang="ko-KR" altLang="en-US"/>
              <a:t>독일의 주교들은 교황을 인정하지 않는다는 입장 표명  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ko-KR" altLang="en-US"/>
              <a:t>그레고리 </a:t>
            </a:r>
            <a:r>
              <a:rPr lang="en-US" altLang="ko-KR"/>
              <a:t>7</a:t>
            </a:r>
            <a:r>
              <a:rPr lang="ko-KR" altLang="en-US"/>
              <a:t>세는 하인리히 파문과 왕권행사 금지 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ko-KR" altLang="en-US"/>
              <a:t>독일의 주교들이 이에 당황하게 된다</a:t>
            </a:r>
            <a:r>
              <a:rPr lang="en-US" altLang="ko-KR"/>
              <a:t>. 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ko-KR" altLang="en-US"/>
              <a:t>이 칙령으로 왕은 교황과 대립할 힘을 잃게 된다</a:t>
            </a:r>
            <a:r>
              <a:rPr lang="en-US" altLang="ko-KR"/>
              <a:t>. 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ko-KR" altLang="en-US"/>
              <a:t>파문을 면하기 위해서 먼저 교황을 카놋사의 마틸다 성에서 만난다</a:t>
            </a:r>
            <a:r>
              <a:rPr lang="en-US" altLang="ko-KR"/>
              <a:t>. – </a:t>
            </a:r>
            <a:r>
              <a:rPr lang="ko-KR" altLang="en-US"/>
              <a:t>카놋사의 굴욕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카놋사의 성채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pic>
        <p:nvPicPr>
          <p:cNvPr id="1026" name="Picture 2" descr="http://www.chosun.com/media/photo/news/200407/200407240069_04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67544" y="1556792"/>
            <a:ext cx="820891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무릎 꿇은 황제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pic>
        <p:nvPicPr>
          <p:cNvPr id="6146" name="Picture 2" descr="http://www.chosun.com/media/photo/news/200407/200407240069_05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67544" y="1484784"/>
            <a:ext cx="835292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보름스 협약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  국왕은 반지와 지팡이를 수여하는 것을 양보하고 서품 직전에 진행되는 지배자의 수여권을 국왕에게 남겨두었다</a:t>
            </a:r>
            <a:r>
              <a:rPr lang="en-US" altLang="ko-KR"/>
              <a:t>. </a:t>
            </a:r>
          </a:p>
          <a:p>
            <a:pPr>
              <a:buNone/>
            </a:pPr>
            <a:endParaRPr lang="en-US" altLang="ko-KR"/>
          </a:p>
          <a:p>
            <a:pPr>
              <a:buNone/>
            </a:pPr>
            <a:r>
              <a:rPr lang="en-US" altLang="ko-KR"/>
              <a:t>* </a:t>
            </a:r>
            <a:r>
              <a:rPr lang="ko-KR" altLang="en-US"/>
              <a:t>이 협약으로 주교나 대수도원장은 원칙상 교회와 세속 군주 모두에게 인정을 받아야 하는 결과를 초래하게 되었다</a:t>
            </a:r>
            <a:r>
              <a:rPr lang="en-US" altLang="ko-KR"/>
              <a:t>. </a:t>
            </a:r>
            <a:endParaRPr lang="ko-K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/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467544" y="404663"/>
            <a:ext cx="8208912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칼 대제</a:t>
            </a:r>
            <a:r>
              <a:rPr lang="en-US" altLang="ko-KR"/>
              <a:t>(</a:t>
            </a:r>
            <a:r>
              <a:rPr lang="ko-KR" altLang="en-US"/>
              <a:t>샤를르</a:t>
            </a:r>
            <a:r>
              <a:rPr lang="en-US" altLang="ko-KR"/>
              <a:t>; </a:t>
            </a:r>
            <a:r>
              <a:rPr lang="ko-KR" altLang="en-US"/>
              <a:t>샤를마뉴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/>
          </a:bodyPr>
          <a:lstStyle/>
          <a:p>
            <a:pPr marL="514350" indent="-514350">
              <a:lnSpc>
                <a:spcPct val="80000"/>
              </a:lnSpc>
              <a:buAutoNum type="arabicPeriod"/>
            </a:pPr>
            <a:r>
              <a:rPr lang="ko-KR" altLang="en-US"/>
              <a:t>영토확장과 피정복 민족의 선교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ko-KR" altLang="en-US"/>
              <a:t>무력 선교 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ko-KR" altLang="en-US"/>
              <a:t>중세 십자군 관념  </a:t>
            </a:r>
          </a:p>
          <a:p>
            <a:pPr marL="514350" indent="-514350">
              <a:lnSpc>
                <a:spcPct val="80000"/>
              </a:lnSpc>
              <a:buNone/>
            </a:pPr>
            <a:r>
              <a:rPr lang="en-US" altLang="ko-KR"/>
              <a:t>2. </a:t>
            </a:r>
            <a:r>
              <a:rPr lang="ko-KR" altLang="en-US"/>
              <a:t>신정통치 </a:t>
            </a:r>
            <a:r>
              <a:rPr lang="en-US" altLang="ko-KR"/>
              <a:t>- </a:t>
            </a:r>
            <a:r>
              <a:rPr lang="ko-KR" altLang="en-US"/>
              <a:t>기름 부음을 받은 기독교 백성의 왕으로서 교회의 수호자  </a:t>
            </a:r>
          </a:p>
          <a:p>
            <a:pPr marL="514350" indent="-514350">
              <a:lnSpc>
                <a:spcPct val="80000"/>
              </a:lnSpc>
              <a:buNone/>
            </a:pPr>
            <a:r>
              <a:rPr lang="en-US" altLang="ko-KR"/>
              <a:t>3. </a:t>
            </a:r>
            <a:r>
              <a:rPr lang="ko-KR" altLang="en-US"/>
              <a:t>카롤링 르네상스 </a:t>
            </a:r>
            <a:r>
              <a:rPr lang="en-US" altLang="ko-KR"/>
              <a:t>– </a:t>
            </a:r>
            <a:r>
              <a:rPr lang="ko-KR" altLang="en-US"/>
              <a:t>교육정책 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ko-KR" altLang="en-US"/>
              <a:t>궁정학교 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ko-KR" altLang="en-US"/>
              <a:t>교회문화 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ko-KR" altLang="en-US"/>
              <a:t>아헨대성당 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ko-KR" altLang="en-US"/>
              <a:t>수도원 </a:t>
            </a:r>
            <a:r>
              <a:rPr lang="en-US" altLang="ko-KR"/>
              <a:t>– </a:t>
            </a:r>
            <a:r>
              <a:rPr lang="ko-KR" altLang="en-US"/>
              <a:t>필사 전문기관 </a:t>
            </a:r>
            <a:r>
              <a:rPr lang="en-US" altLang="ko-KR"/>
              <a:t>– </a:t>
            </a:r>
            <a:r>
              <a:rPr lang="ko-KR" altLang="en-US"/>
              <a:t>고대 교회의 신학</a:t>
            </a:r>
            <a:r>
              <a:rPr lang="en-US" altLang="ko-KR"/>
              <a:t>, </a:t>
            </a:r>
            <a:r>
              <a:rPr lang="ko-KR" altLang="en-US"/>
              <a:t>수학</a:t>
            </a:r>
            <a:r>
              <a:rPr lang="en-US" altLang="ko-KR"/>
              <a:t>, </a:t>
            </a:r>
            <a:r>
              <a:rPr lang="ko-KR" altLang="en-US"/>
              <a:t>천문학 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pic>
        <p:nvPicPr>
          <p:cNvPr id="20483" name="Picture 3" descr="아헨 대성당 대표 이미지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샤를마뉴의 대관식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o-KR" altLang="en-US"/>
              <a:t>시기</a:t>
            </a:r>
            <a:r>
              <a:rPr lang="en-US" altLang="ko-KR"/>
              <a:t>- 800</a:t>
            </a:r>
            <a:r>
              <a:rPr lang="ko-KR" altLang="en-US"/>
              <a:t>년 성탄절 교황 레오 </a:t>
            </a:r>
            <a:r>
              <a:rPr lang="en-US" altLang="ko-KR"/>
              <a:t>3</a:t>
            </a:r>
            <a:r>
              <a:rPr lang="ko-KR" altLang="en-US"/>
              <a:t>세 </a:t>
            </a:r>
          </a:p>
          <a:p>
            <a:pPr marL="514350" indent="-514350">
              <a:buAutoNum type="arabicPeriod"/>
            </a:pPr>
            <a:r>
              <a:rPr lang="ko-KR" altLang="en-US"/>
              <a:t>회합의 내용 </a:t>
            </a:r>
          </a:p>
          <a:p>
            <a:pPr marL="514350" indent="-514350">
              <a:buAutoNum type="arabicPeriod"/>
            </a:pPr>
            <a:r>
              <a:rPr lang="ko-KR" altLang="en-US"/>
              <a:t>범죄와 연루된 교황의 연임문제 </a:t>
            </a:r>
          </a:p>
          <a:p>
            <a:pPr marL="514350" indent="-514350">
              <a:buAutoNum type="arabicPeriod"/>
            </a:pPr>
            <a:r>
              <a:rPr lang="ko-KR" altLang="en-US"/>
              <a:t>콘스탄티노플에 있는 황제에게 제국의 전권 위임 문제  </a:t>
            </a:r>
          </a:p>
          <a:p>
            <a:pPr marL="514350" indent="-514350">
              <a:buNone/>
            </a:pPr>
            <a:r>
              <a:rPr lang="en-US" altLang="ko-KR"/>
              <a:t>3. </a:t>
            </a:r>
            <a:r>
              <a:rPr lang="ko-KR" altLang="en-US"/>
              <a:t>황제가 제국과 교회의 주인 </a:t>
            </a:r>
            <a:r>
              <a:rPr lang="en-US" altLang="ko-KR"/>
              <a:t>- </a:t>
            </a:r>
            <a:r>
              <a:rPr lang="ko-KR" altLang="en-US"/>
              <a:t>샤를마뉴는 교회의 수장이자 하나님의 심부름꾼으로 자처 </a:t>
            </a:r>
          </a:p>
        </p:txBody>
      </p:sp>
      <p:pic>
        <p:nvPicPr>
          <p:cNvPr id="1027" name="Picture 3" descr="아헨 대성당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20198752" y="-10036496"/>
            <a:ext cx="4856815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오토대제와 동프랑크제국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ko-KR" altLang="en-US"/>
              <a:t>교회의 분쟁의 원인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ko-KR" altLang="en-US"/>
              <a:t>국가권력에서 봉건영주의 통제로의 이행 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ko-KR" altLang="en-US"/>
              <a:t>종교기관의 정화와 개혁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en-US" altLang="ko-KR"/>
              <a:t>* </a:t>
            </a:r>
            <a:r>
              <a:rPr lang="ko-KR" altLang="en-US"/>
              <a:t>세속군주 간섭 없이 대수도원장 선출  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en-US" altLang="ko-KR"/>
              <a:t>* </a:t>
            </a:r>
            <a:r>
              <a:rPr lang="ko-KR" altLang="en-US"/>
              <a:t>베네딕트 수도생활 실천 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en-US" altLang="ko-KR"/>
              <a:t>2. </a:t>
            </a:r>
            <a:r>
              <a:rPr lang="ko-KR" altLang="en-US"/>
              <a:t>독일에서는 분산이 이루어지지 않은 이유</a:t>
            </a:r>
            <a:r>
              <a:rPr lang="en-US" altLang="ko-KR"/>
              <a:t>?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ko-KR" altLang="en-US"/>
              <a:t>헝가리의 침공 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ko-KR" altLang="en-US"/>
              <a:t>작센의 하인리히를 왕으로 선출 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오토 대제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ko-KR"/>
              <a:t>3. </a:t>
            </a:r>
            <a:r>
              <a:rPr lang="ko-KR" altLang="en-US"/>
              <a:t>영적 군주제 </a:t>
            </a:r>
          </a:p>
          <a:p>
            <a:pPr>
              <a:lnSpc>
                <a:spcPct val="90000"/>
              </a:lnSpc>
              <a:buNone/>
            </a:pPr>
            <a:r>
              <a:rPr lang="en-US" altLang="ko-KR"/>
              <a:t>4. </a:t>
            </a:r>
            <a:r>
              <a:rPr lang="ko-KR" altLang="en-US"/>
              <a:t>이탈리아의 문제 개입 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ko-KR" altLang="en-US"/>
              <a:t>베랭가르가 스스로 왕으로 선언 </a:t>
            </a:r>
            <a:r>
              <a:rPr lang="en-US" altLang="ko-KR"/>
              <a:t>– </a:t>
            </a:r>
            <a:r>
              <a:rPr lang="ko-KR" altLang="en-US"/>
              <a:t>아델라이데를 자신의 아내로 삼은 뒤 롬바르드왕이라 칭함 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ko-KR" altLang="en-US"/>
              <a:t>교황 아가페투스 </a:t>
            </a:r>
            <a:r>
              <a:rPr lang="en-US" altLang="ko-KR"/>
              <a:t>2</a:t>
            </a:r>
            <a:r>
              <a:rPr lang="ko-KR" altLang="en-US"/>
              <a:t>세에게 황제대관식 집전 요청 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altLang="ko-KR"/>
              <a:t>10</a:t>
            </a:r>
            <a:r>
              <a:rPr lang="ko-KR" altLang="en-US"/>
              <a:t>년 후 헝가리 공세 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ko-KR" altLang="en-US"/>
              <a:t>대관식이 필요 </a:t>
            </a:r>
            <a:r>
              <a:rPr lang="en-US" altLang="ko-KR"/>
              <a:t>–</a:t>
            </a:r>
            <a:r>
              <a:rPr lang="ko-KR" altLang="en-US"/>
              <a:t> 교황령을 공격한 베랑가르를 물리치는 대가로 황제로 즉위 </a:t>
            </a:r>
          </a:p>
          <a:p>
            <a:pPr marL="514350" indent="-514350">
              <a:lnSpc>
                <a:spcPct val="90000"/>
              </a:lnSpc>
              <a:buNone/>
            </a:pPr>
            <a:endParaRPr lang="en-US" altLang="ko-KR"/>
          </a:p>
          <a:p>
            <a:pPr marL="514350" indent="-514350">
              <a:lnSpc>
                <a:spcPct val="90000"/>
              </a:lnSpc>
              <a:buNone/>
            </a:pPr>
            <a:r>
              <a:rPr lang="en-US" altLang="ko-KR"/>
              <a:t>* </a:t>
            </a:r>
            <a:r>
              <a:rPr lang="ko-KR" altLang="en-US"/>
              <a:t>세속군주가 영적 직분을 수여할 수 있는가</a:t>
            </a:r>
            <a:r>
              <a:rPr lang="en-US" altLang="ko-KR"/>
              <a:t>? </a:t>
            </a:r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ko-KR"/>
              <a:t>11</a:t>
            </a:r>
            <a:r>
              <a:rPr lang="ko-KR" altLang="en-US"/>
              <a:t>세기 교황권 성장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o-KR" altLang="en-US"/>
              <a:t>기독교 국가의 확장 </a:t>
            </a:r>
            <a:r>
              <a:rPr lang="en-US" altLang="ko-KR"/>
              <a:t>– </a:t>
            </a:r>
            <a:r>
              <a:rPr lang="ko-KR" altLang="en-US"/>
              <a:t>덴마크</a:t>
            </a:r>
            <a:r>
              <a:rPr lang="en-US" altLang="ko-KR"/>
              <a:t>, </a:t>
            </a:r>
            <a:r>
              <a:rPr lang="ko-KR" altLang="en-US"/>
              <a:t>노르웨이</a:t>
            </a:r>
            <a:r>
              <a:rPr lang="en-US" altLang="ko-KR"/>
              <a:t>, </a:t>
            </a:r>
            <a:r>
              <a:rPr lang="ko-KR" altLang="en-US"/>
              <a:t>아이슬란드</a:t>
            </a:r>
            <a:r>
              <a:rPr lang="en-US" altLang="ko-KR"/>
              <a:t>, 12</a:t>
            </a:r>
            <a:r>
              <a:rPr lang="ko-KR" altLang="en-US"/>
              <a:t>세기에는 스웨덴까지 기독교화 </a:t>
            </a:r>
          </a:p>
          <a:p>
            <a:pPr marL="514350" indent="-514350">
              <a:buAutoNum type="arabicPeriod"/>
            </a:pPr>
            <a:r>
              <a:rPr lang="en-US" altLang="ko-KR"/>
              <a:t>11</a:t>
            </a:r>
            <a:r>
              <a:rPr lang="ko-KR" altLang="en-US"/>
              <a:t>세기 중반까지 황제권이 교황권보다 우월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하인리히 </a:t>
            </a:r>
            <a:r>
              <a:rPr lang="en-US" altLang="ko-KR"/>
              <a:t>3</a:t>
            </a:r>
            <a:r>
              <a:rPr lang="ko-KR" altLang="en-US"/>
              <a:t>세와 교황권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o-KR" altLang="en-US"/>
              <a:t>황제가 교황을 임명 </a:t>
            </a:r>
          </a:p>
          <a:p>
            <a:pPr marL="514350" indent="-514350">
              <a:buAutoNum type="arabicPeriod"/>
            </a:pPr>
            <a:r>
              <a:rPr lang="ko-KR" altLang="en-US"/>
              <a:t>레오 </a:t>
            </a:r>
            <a:r>
              <a:rPr lang="en-US" altLang="ko-KR"/>
              <a:t>9</a:t>
            </a:r>
            <a:r>
              <a:rPr lang="ko-KR" altLang="en-US"/>
              <a:t>세 임명 </a:t>
            </a:r>
          </a:p>
          <a:p>
            <a:pPr marL="514350" indent="-514350">
              <a:buAutoNum type="arabicPeriod"/>
            </a:pPr>
            <a:r>
              <a:rPr lang="ko-KR" altLang="en-US"/>
              <a:t>정기적인 종교회의 </a:t>
            </a:r>
            <a:r>
              <a:rPr lang="en-US" altLang="ko-KR"/>
              <a:t>– </a:t>
            </a:r>
            <a:r>
              <a:rPr lang="ko-KR" altLang="en-US"/>
              <a:t>성직 매매나 성직자 혼인 심판 </a:t>
            </a:r>
          </a:p>
          <a:p>
            <a:pPr marL="514350" indent="-514350">
              <a:buAutoNum type="arabicPeriod"/>
            </a:pPr>
            <a:r>
              <a:rPr lang="ko-KR" altLang="en-US"/>
              <a:t>여러 나라를 여행하며 영향권을 행사 </a:t>
            </a:r>
          </a:p>
          <a:p>
            <a:pPr marL="514350" indent="-514350">
              <a:buAutoNum type="arabicPeriod"/>
            </a:pPr>
            <a:r>
              <a:rPr lang="ko-KR" altLang="en-US"/>
              <a:t>추기경 모임 기초 마련 </a:t>
            </a:r>
          </a:p>
          <a:p>
            <a:pPr marL="514350" indent="-514350">
              <a:buNone/>
            </a:pPr>
            <a:r>
              <a:rPr lang="en-US" altLang="ko-KR"/>
              <a:t>3. </a:t>
            </a:r>
            <a:r>
              <a:rPr lang="ko-KR" altLang="en-US"/>
              <a:t>비잔틴과의 분쟁 </a:t>
            </a:r>
            <a:r>
              <a:rPr lang="en-US" altLang="ko-KR"/>
              <a:t>– </a:t>
            </a:r>
            <a:r>
              <a:rPr lang="ko-KR" altLang="en-US"/>
              <a:t>레오 </a:t>
            </a:r>
            <a:r>
              <a:rPr lang="en-US" altLang="ko-KR"/>
              <a:t>9</a:t>
            </a:r>
            <a:r>
              <a:rPr lang="ko-KR" altLang="en-US"/>
              <a:t>세와 콘스탄티노플의 케롤라리우스 </a:t>
            </a:r>
            <a:endParaRPr lang="en-US" altLang="ko-K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필리오케</a:t>
            </a:r>
            <a:r>
              <a:rPr lang="en-US" altLang="ko-KR"/>
              <a:t>(fillioque)</a:t>
            </a:r>
            <a:r>
              <a:rPr lang="ko-KR" altLang="en-US"/>
              <a:t> 논쟁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o-KR" altLang="en-US"/>
              <a:t>니케아 신조 </a:t>
            </a:r>
            <a:r>
              <a:rPr lang="en-US" altLang="ko-KR"/>
              <a:t>– “</a:t>
            </a:r>
            <a:r>
              <a:rPr lang="ko-KR" altLang="en-US"/>
              <a:t>성령은 아버지로부터 나간다</a:t>
            </a:r>
            <a:r>
              <a:rPr lang="en-US" altLang="ko-KR"/>
              <a:t>”</a:t>
            </a:r>
            <a:r>
              <a:rPr lang="ko-KR" altLang="en-US"/>
              <a:t> </a:t>
            </a:r>
          </a:p>
          <a:p>
            <a:pPr marL="514350" indent="-514350">
              <a:buAutoNum type="arabicPeriod"/>
            </a:pPr>
            <a:r>
              <a:rPr lang="en-US" altLang="ko-KR"/>
              <a:t>1014</a:t>
            </a:r>
            <a:r>
              <a:rPr lang="ko-KR" altLang="en-US"/>
              <a:t>년에 미사용 니케아 신조에 삽입 </a:t>
            </a:r>
            <a:r>
              <a:rPr lang="en-US" altLang="ko-KR"/>
              <a:t>– “</a:t>
            </a:r>
            <a:r>
              <a:rPr lang="ko-KR" altLang="en-US"/>
              <a:t>성령은 아버지와 아들로부터 나간다</a:t>
            </a:r>
            <a:r>
              <a:rPr lang="en-US" altLang="ko-KR"/>
              <a:t>”</a:t>
            </a:r>
            <a:r>
              <a:rPr lang="ko-KR" altLang="en-US"/>
              <a:t> </a:t>
            </a:r>
          </a:p>
          <a:p>
            <a:pPr marL="514350" indent="-514350">
              <a:buAutoNum type="arabicPeriod"/>
            </a:pPr>
            <a:r>
              <a:rPr lang="ko-KR" altLang="en-US"/>
              <a:t>동방교회가 고의적으로 삭제했다고 비난  </a:t>
            </a:r>
          </a:p>
          <a:p>
            <a:pPr marL="514350" indent="-514350">
              <a:buAutoNum type="arabicPeriod"/>
            </a:pPr>
            <a:r>
              <a:rPr lang="ko-KR" altLang="en-US"/>
              <a:t>필리오케 추가의 의미 </a:t>
            </a:r>
          </a:p>
          <a:p>
            <a:pPr marL="514350" indent="-514350">
              <a:buAutoNum type="arabicPeriod"/>
            </a:pPr>
            <a:r>
              <a:rPr lang="ko-KR" altLang="en-US"/>
              <a:t>공의회의 권위 훼손 </a:t>
            </a:r>
          </a:p>
          <a:p>
            <a:pPr marL="514350" indent="-514350">
              <a:buAutoNum type="arabicPeriod"/>
            </a:pPr>
            <a:r>
              <a:rPr lang="ko-KR" altLang="en-US"/>
              <a:t>동방과 서방의 다른 삼위일체 이해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화면 슬라이드 쇼(4:3)</PresentationFormat>
  <Paragraphs>83</Paragraphs>
  <Slides>18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중세교회사 </vt:lpstr>
      <vt:lpstr>칼 대제(샤를르; 샤를마뉴)</vt:lpstr>
      <vt:lpstr>PowerPoint 프레젠테이션</vt:lpstr>
      <vt:lpstr>샤를마뉴의 대관식 </vt:lpstr>
      <vt:lpstr>오토대제와 동프랑크제국</vt:lpstr>
      <vt:lpstr>오토 대제 </vt:lpstr>
      <vt:lpstr>11세기 교황권 성장 </vt:lpstr>
      <vt:lpstr>하인리히 3세와 교황권 </vt:lpstr>
      <vt:lpstr>필리오케(fillioque) 논쟁 </vt:lpstr>
      <vt:lpstr>동서의 분리 </vt:lpstr>
      <vt:lpstr>서임권 논쟁 </vt:lpstr>
      <vt:lpstr>하인리히 4세 </vt:lpstr>
      <vt:lpstr>서임권 논쟁 </vt:lpstr>
      <vt:lpstr>카놋사의 성채 </vt:lpstr>
      <vt:lpstr>무릎 꿇은 황제 </vt:lpstr>
      <vt:lpstr>보름스 협약 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VIP USER</dc:creator>
  <cp:lastModifiedBy>김찬송</cp:lastModifiedBy>
  <cp:revision>17</cp:revision>
  <dcterms:created xsi:type="dcterms:W3CDTF">2013-05-14T08:19:38Z</dcterms:created>
  <dcterms:modified xsi:type="dcterms:W3CDTF">2015-04-07T07:10:04Z</dcterms:modified>
</cp:coreProperties>
</file>