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6"/>
  </p:handoutMasterIdLst>
  <p:sldIdLst>
    <p:sldId id="256" r:id="rId2"/>
    <p:sldId id="257" r:id="rId3"/>
    <p:sldId id="258" r:id="rId4"/>
    <p:sldId id="259" r:id="rId5"/>
  </p:sldIdLst>
  <p:sldSz cx="9144000" cy="6858000" type="screen4x3"/>
  <p:notesSz cx="6797675" cy="9926638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024"/>
    <a:srgbClr val="00743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34587" autoAdjust="0"/>
    <p:restoredTop sz="97926" autoAdjust="0"/>
  </p:normalViewPr>
  <p:slideViewPr>
    <p:cSldViewPr>
      <p:cViewPr>
        <p:scale>
          <a:sx n="117" d="100"/>
          <a:sy n="117" d="100"/>
        </p:scale>
        <p:origin x="-1500" y="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6351EF5-E3E5-40E5-9C73-D97EB47FFA8C}" type="datetimeFigureOut">
              <a:rPr lang="ko-KR" altLang="en-US" smtClean="0"/>
              <a:t>2018-09-06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A3C208B-8ACF-4196-8EA9-E17AE30FD60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3374810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3199DB-0D8E-4A05-9790-4439B2024E6E}" type="datetimeFigureOut">
              <a:rPr lang="ko-KR" altLang="en-US" smtClean="0"/>
              <a:t>2018-09-06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14B803-3F1C-465B-B159-101739AB74F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960408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3199DB-0D8E-4A05-9790-4439B2024E6E}" type="datetimeFigureOut">
              <a:rPr lang="ko-KR" altLang="en-US" smtClean="0"/>
              <a:t>2018-09-06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14B803-3F1C-465B-B159-101739AB74F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468145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3199DB-0D8E-4A05-9790-4439B2024E6E}" type="datetimeFigureOut">
              <a:rPr lang="ko-KR" altLang="en-US" smtClean="0"/>
              <a:t>2018-09-06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14B803-3F1C-465B-B159-101739AB74F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328925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3199DB-0D8E-4A05-9790-4439B2024E6E}" type="datetimeFigureOut">
              <a:rPr lang="ko-KR" altLang="en-US" smtClean="0"/>
              <a:t>2018-09-06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14B803-3F1C-465B-B159-101739AB74F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85338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3199DB-0D8E-4A05-9790-4439B2024E6E}" type="datetimeFigureOut">
              <a:rPr lang="ko-KR" altLang="en-US" smtClean="0"/>
              <a:t>2018-09-06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14B803-3F1C-465B-B159-101739AB74F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637812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3199DB-0D8E-4A05-9790-4439B2024E6E}" type="datetimeFigureOut">
              <a:rPr lang="ko-KR" altLang="en-US" smtClean="0"/>
              <a:t>2018-09-06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14B803-3F1C-465B-B159-101739AB74F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200922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3199DB-0D8E-4A05-9790-4439B2024E6E}" type="datetimeFigureOut">
              <a:rPr lang="ko-KR" altLang="en-US" smtClean="0"/>
              <a:t>2018-09-06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14B803-3F1C-465B-B159-101739AB74F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011291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3199DB-0D8E-4A05-9790-4439B2024E6E}" type="datetimeFigureOut">
              <a:rPr lang="ko-KR" altLang="en-US" smtClean="0"/>
              <a:t>2018-09-06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14B803-3F1C-465B-B159-101739AB74F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672654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3199DB-0D8E-4A05-9790-4439B2024E6E}" type="datetimeFigureOut">
              <a:rPr lang="ko-KR" altLang="en-US" smtClean="0"/>
              <a:t>2018-09-06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14B803-3F1C-465B-B159-101739AB74F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419309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3199DB-0D8E-4A05-9790-4439B2024E6E}" type="datetimeFigureOut">
              <a:rPr lang="ko-KR" altLang="en-US" smtClean="0"/>
              <a:t>2018-09-06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14B803-3F1C-465B-B159-101739AB74F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807507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3199DB-0D8E-4A05-9790-4439B2024E6E}" type="datetimeFigureOut">
              <a:rPr lang="ko-KR" altLang="en-US" smtClean="0"/>
              <a:t>2018-09-06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14B803-3F1C-465B-B159-101739AB74F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424446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3199DB-0D8E-4A05-9790-4439B2024E6E}" type="datetimeFigureOut">
              <a:rPr lang="ko-KR" altLang="en-US" smtClean="0"/>
              <a:t>2018-09-06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14B803-3F1C-465B-B159-101739AB74F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477366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cwma.or.kr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1619672" y="1916832"/>
            <a:ext cx="5760640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4400" b="1" spc="-300" dirty="0" smtClean="0">
                <a:solidFill>
                  <a:srgbClr val="005024"/>
                </a:solidFill>
                <a:latin typeface="HY울릉도M" panose="02030600000101010101" pitchFamily="18" charset="-127"/>
                <a:ea typeface="HY울릉도M" panose="02030600000101010101" pitchFamily="18" charset="-127"/>
              </a:rPr>
              <a:t>2018</a:t>
            </a:r>
            <a:r>
              <a:rPr lang="ko-KR" altLang="en-US" sz="4400" b="1" spc="-300" dirty="0" smtClean="0">
                <a:solidFill>
                  <a:srgbClr val="005024"/>
                </a:solidFill>
                <a:latin typeface="HY울릉도M" panose="02030600000101010101" pitchFamily="18" charset="-127"/>
                <a:ea typeface="HY울릉도M" panose="02030600000101010101" pitchFamily="18" charset="-127"/>
              </a:rPr>
              <a:t>년 하반기</a:t>
            </a:r>
            <a:endParaRPr lang="en-US" altLang="ko-KR" sz="4400" b="1" spc="-300" dirty="0" smtClean="0">
              <a:solidFill>
                <a:srgbClr val="005024"/>
              </a:solidFill>
              <a:latin typeface="HY울릉도M" panose="02030600000101010101" pitchFamily="18" charset="-127"/>
              <a:ea typeface="HY울릉도M" panose="02030600000101010101" pitchFamily="18" charset="-127"/>
            </a:endParaRPr>
          </a:p>
          <a:p>
            <a:pPr algn="ctr"/>
            <a:r>
              <a:rPr lang="ko-KR" altLang="en-US" sz="4400" b="1" spc="-300" dirty="0" smtClean="0">
                <a:solidFill>
                  <a:srgbClr val="005024"/>
                </a:solidFill>
                <a:latin typeface="HY울릉도M" panose="02030600000101010101" pitchFamily="18" charset="-127"/>
                <a:ea typeface="HY울릉도M" panose="02030600000101010101" pitchFamily="18" charset="-127"/>
              </a:rPr>
              <a:t>건설근로자 대학생 자녀</a:t>
            </a:r>
            <a:endParaRPr lang="en-US" altLang="ko-KR" sz="4400" b="1" spc="-300" dirty="0" smtClean="0">
              <a:solidFill>
                <a:srgbClr val="005024"/>
              </a:solidFill>
              <a:latin typeface="HY울릉도M" panose="02030600000101010101" pitchFamily="18" charset="-127"/>
              <a:ea typeface="HY울릉도M" panose="02030600000101010101" pitchFamily="18" charset="-127"/>
            </a:endParaRPr>
          </a:p>
          <a:p>
            <a:pPr algn="ctr"/>
            <a:r>
              <a:rPr lang="ko-KR" altLang="en-US" sz="4400" b="1" spc="-300" dirty="0" smtClean="0">
                <a:solidFill>
                  <a:srgbClr val="005024"/>
                </a:solidFill>
                <a:latin typeface="HY울릉도M" panose="02030600000101010101" pitchFamily="18" charset="-127"/>
                <a:ea typeface="HY울릉도M" panose="02030600000101010101" pitchFamily="18" charset="-127"/>
              </a:rPr>
              <a:t>학자금대출 이자지원</a:t>
            </a:r>
            <a:endParaRPr lang="ko-KR" altLang="en-US" sz="4400" b="1" spc="-300" dirty="0">
              <a:solidFill>
                <a:srgbClr val="005024"/>
              </a:solidFill>
              <a:latin typeface="HY울릉도M" panose="02030600000101010101" pitchFamily="18" charset="-127"/>
              <a:ea typeface="HY울릉도M" panose="02030600000101010101" pitchFamily="18" charset="-127"/>
            </a:endParaRPr>
          </a:p>
        </p:txBody>
      </p:sp>
      <p:pic>
        <p:nvPicPr>
          <p:cNvPr id="8" name="Picture 2" descr="d:\Desktop\제목 없음.pn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9353" b="89209" l="5170" r="94992">
                        <a14:foregroundMark x1="26333" y1="35971" x2="29241" y2="35971"/>
                        <a14:foregroundMark x1="27625" y1="59712" x2="27787" y2="65468"/>
                        <a14:foregroundMark x1="36511" y1="35971" x2="36511" y2="39568"/>
                        <a14:foregroundMark x1="39418" y1="39568" x2="40388" y2="39568"/>
                        <a14:foregroundMark x1="36187" y1="54676" x2="40388" y2="55396"/>
                        <a14:foregroundMark x1="44265" y1="35971" x2="48788" y2="35252"/>
                        <a14:foregroundMark x1="44426" y1="58993" x2="44426" y2="65468"/>
                        <a14:foregroundMark x1="52989" y1="35971" x2="57512" y2="35971"/>
                        <a14:foregroundMark x1="60743" y1="35971" x2="63974" y2="35971"/>
                        <a14:foregroundMark x1="66236" y1="35971" x2="66236" y2="63309"/>
                        <a14:foregroundMark x1="70113" y1="35252" x2="74798" y2="35252"/>
                        <a14:foregroundMark x1="72052" y1="46043" x2="72213" y2="49640"/>
                        <a14:foregroundMark x1="71729" y1="56835" x2="70921" y2="60432"/>
                        <a14:foregroundMark x1="78029" y1="35971" x2="80614" y2="35971"/>
                        <a14:foregroundMark x1="81260" y1="46043" x2="82229" y2="46043"/>
                        <a14:foregroundMark x1="84006" y1="36691" x2="84006" y2="64748"/>
                        <a14:foregroundMark x1="87076" y1="40288" x2="89661" y2="40288"/>
                        <a14:backgroundMark x1="11470" y1="50360" x2="13570" y2="51079"/>
                        <a14:backgroundMark x1="24879" y1="20144" x2="25040" y2="84173"/>
                        <a14:backgroundMark x1="33441" y1="20144" x2="33926" y2="84892"/>
                        <a14:backgroundMark x1="42165" y1="20144" x2="42488" y2="82734"/>
                        <a14:backgroundMark x1="50727" y1="19424" x2="50889" y2="84173"/>
                        <a14:backgroundMark x1="59612" y1="16547" x2="59612" y2="82734"/>
                        <a14:backgroundMark x1="17447" y1="34532" x2="16478" y2="3812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4869160"/>
            <a:ext cx="3502731" cy="7258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9" name="그룹 8"/>
          <p:cNvGrpSpPr/>
          <p:nvPr/>
        </p:nvGrpSpPr>
        <p:grpSpPr>
          <a:xfrm>
            <a:off x="1619673" y="512350"/>
            <a:ext cx="5904654" cy="5868976"/>
            <a:chOff x="827583" y="3501008"/>
            <a:chExt cx="1426347" cy="1432741"/>
          </a:xfrm>
        </p:grpSpPr>
        <p:sp>
          <p:nvSpPr>
            <p:cNvPr id="10" name="원호 9"/>
            <p:cNvSpPr/>
            <p:nvPr/>
          </p:nvSpPr>
          <p:spPr>
            <a:xfrm>
              <a:off x="827583" y="3501168"/>
              <a:ext cx="1426188" cy="1432581"/>
            </a:xfrm>
            <a:prstGeom prst="arc">
              <a:avLst>
                <a:gd name="adj1" fmla="val 96480"/>
                <a:gd name="adj2" fmla="val 10591516"/>
              </a:avLst>
            </a:prstGeom>
            <a:ln w="76200">
              <a:solidFill>
                <a:srgbClr val="007434"/>
              </a:solidFill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ko-KR" altLang="en-US" spc="-150">
                <a:solidFill>
                  <a:prstClr val="black"/>
                </a:solidFill>
                <a:latin typeface="+mn-ea"/>
              </a:endParaRPr>
            </a:p>
          </p:txBody>
        </p:sp>
        <p:sp>
          <p:nvSpPr>
            <p:cNvPr id="12" name="원호 11"/>
            <p:cNvSpPr/>
            <p:nvPr/>
          </p:nvSpPr>
          <p:spPr>
            <a:xfrm>
              <a:off x="827742" y="3501008"/>
              <a:ext cx="1426188" cy="1432581"/>
            </a:xfrm>
            <a:prstGeom prst="arc">
              <a:avLst>
                <a:gd name="adj1" fmla="val 8506326"/>
                <a:gd name="adj2" fmla="val 2191346"/>
              </a:avLst>
            </a:prstGeom>
            <a:ln w="98425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ko-KR" altLang="en-US" spc="-150">
                <a:solidFill>
                  <a:prstClr val="black"/>
                </a:solidFill>
                <a:latin typeface="+mn-e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27300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>
          <a:xfrm>
            <a:off x="755576" y="260648"/>
            <a:ext cx="7632848" cy="6408712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" name="직사각형 3"/>
          <p:cNvSpPr/>
          <p:nvPr/>
        </p:nvSpPr>
        <p:spPr>
          <a:xfrm>
            <a:off x="899592" y="380465"/>
            <a:ext cx="7344816" cy="6120680"/>
          </a:xfrm>
          <a:prstGeom prst="rect">
            <a:avLst/>
          </a:prstGeom>
          <a:solidFill>
            <a:srgbClr val="007434"/>
          </a:solidFill>
          <a:ln w="63500" cap="sq" cmpd="sng">
            <a:solidFill>
              <a:srgbClr val="007434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직사각형 4"/>
          <p:cNvSpPr/>
          <p:nvPr/>
        </p:nvSpPr>
        <p:spPr>
          <a:xfrm>
            <a:off x="1043608" y="1916832"/>
            <a:ext cx="7056784" cy="4464496"/>
          </a:xfrm>
          <a:prstGeom prst="rect">
            <a:avLst/>
          </a:prstGeom>
          <a:solidFill>
            <a:schemeClr val="bg1"/>
          </a:solidFill>
          <a:ln>
            <a:solidFill>
              <a:srgbClr val="0074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TextBox 5"/>
          <p:cNvSpPr txBox="1"/>
          <p:nvPr/>
        </p:nvSpPr>
        <p:spPr>
          <a:xfrm>
            <a:off x="1043608" y="620688"/>
            <a:ext cx="705678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3200" b="1" spc="-150" dirty="0" smtClean="0">
                <a:solidFill>
                  <a:schemeClr val="bg1"/>
                </a:solidFill>
                <a:latin typeface="HY울릉도M" panose="02030600000101010101" pitchFamily="18" charset="-127"/>
                <a:ea typeface="HY울릉도M" panose="02030600000101010101" pitchFamily="18" charset="-127"/>
              </a:rPr>
              <a:t>2018</a:t>
            </a:r>
            <a:r>
              <a:rPr lang="ko-KR" altLang="en-US" sz="3200" b="1" spc="-150" dirty="0" smtClean="0">
                <a:solidFill>
                  <a:schemeClr val="bg1"/>
                </a:solidFill>
                <a:latin typeface="HY울릉도M" panose="02030600000101010101" pitchFamily="18" charset="-127"/>
                <a:ea typeface="HY울릉도M" panose="02030600000101010101" pitchFamily="18" charset="-127"/>
              </a:rPr>
              <a:t>년 하반기 건설근로자 대학생 자녀</a:t>
            </a:r>
            <a:endParaRPr lang="en-US" altLang="ko-KR" sz="3200" b="1" spc="-150" dirty="0" smtClean="0">
              <a:solidFill>
                <a:schemeClr val="bg1"/>
              </a:solidFill>
              <a:latin typeface="HY울릉도M" panose="02030600000101010101" pitchFamily="18" charset="-127"/>
              <a:ea typeface="HY울릉도M" panose="02030600000101010101" pitchFamily="18" charset="-127"/>
            </a:endParaRPr>
          </a:p>
          <a:p>
            <a:pPr algn="ctr"/>
            <a:r>
              <a:rPr lang="ko-KR" altLang="en-US" sz="3200" b="1" spc="-150" dirty="0" smtClean="0">
                <a:solidFill>
                  <a:schemeClr val="bg1"/>
                </a:solidFill>
                <a:latin typeface="HY울릉도M" panose="02030600000101010101" pitchFamily="18" charset="-127"/>
                <a:ea typeface="HY울릉도M" panose="02030600000101010101" pitchFamily="18" charset="-127"/>
              </a:rPr>
              <a:t>학자금대출 이자지원</a:t>
            </a:r>
            <a:endParaRPr lang="ko-KR" altLang="en-US" sz="3200" b="1" spc="-150" dirty="0">
              <a:solidFill>
                <a:schemeClr val="bg1"/>
              </a:solidFill>
              <a:latin typeface="HY울릉도M" panose="02030600000101010101" pitchFamily="18" charset="-127"/>
              <a:ea typeface="HY울릉도M" panose="02030600000101010101" pitchFamily="18" charset="-127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971600" y="2048212"/>
            <a:ext cx="7200800" cy="41365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ko-KR" sz="3200" b="1" spc="-150" dirty="0" smtClean="0">
                <a:latin typeface="HY울릉도M" panose="02030600000101010101" pitchFamily="18" charset="-127"/>
                <a:ea typeface="HY울릉도M" panose="02030600000101010101" pitchFamily="18" charset="-127"/>
                <a:cs typeface="함초롬돋움" panose="02030504000101010101" pitchFamily="18" charset="-127"/>
              </a:rPr>
              <a:t> 1. </a:t>
            </a:r>
            <a:r>
              <a:rPr lang="ko-KR" altLang="en-US" sz="3200" b="1" spc="-150" dirty="0" smtClean="0">
                <a:latin typeface="HY울릉도M" panose="02030600000101010101" pitchFamily="18" charset="-127"/>
                <a:ea typeface="HY울릉도M" panose="02030600000101010101" pitchFamily="18" charset="-127"/>
                <a:cs typeface="함초롬돋움" panose="02030504000101010101" pitchFamily="18" charset="-127"/>
              </a:rPr>
              <a:t>지원대상</a:t>
            </a:r>
            <a:endParaRPr lang="en-US" altLang="ko-KR" sz="3200" b="1" spc="-150" dirty="0" smtClean="0">
              <a:latin typeface="HY울릉도M" panose="02030600000101010101" pitchFamily="18" charset="-127"/>
              <a:ea typeface="HY울릉도M" panose="02030600000101010101" pitchFamily="18" charset="-127"/>
              <a:cs typeface="함초롬돋움" panose="02030504000101010101" pitchFamily="18" charset="-127"/>
            </a:endParaRPr>
          </a:p>
          <a:p>
            <a:pPr>
              <a:lnSpc>
                <a:spcPct val="120000"/>
              </a:lnSpc>
            </a:pPr>
            <a:r>
              <a:rPr lang="en-US" altLang="ko-KR" sz="2400" b="1" spc="-150" dirty="0" smtClean="0">
                <a:latin typeface="+mn-ea"/>
                <a:cs typeface="함초롬돋움" panose="02030504000101010101" pitchFamily="18" charset="-127"/>
              </a:rPr>
              <a:t>   </a:t>
            </a:r>
            <a:r>
              <a:rPr lang="en-US" altLang="ko-KR" sz="2400" spc="-150" dirty="0" smtClean="0">
                <a:latin typeface="+mn-ea"/>
                <a:cs typeface="함초롬돋움" panose="02030504000101010101" pitchFamily="18" charset="-127"/>
              </a:rPr>
              <a:t>- </a:t>
            </a:r>
            <a:r>
              <a:rPr lang="ko-KR" altLang="en-US" sz="2400" b="1" spc="-150" dirty="0" smtClean="0">
                <a:latin typeface="+mn-ea"/>
                <a:cs typeface="함초롬돋움" panose="02030504000101010101" pitchFamily="18" charset="-127"/>
              </a:rPr>
              <a:t>퇴직공제 적립일수 </a:t>
            </a:r>
            <a:r>
              <a:rPr lang="en-US" altLang="ko-KR" sz="2400" b="1" spc="-150" dirty="0" smtClean="0">
                <a:latin typeface="+mn-ea"/>
                <a:cs typeface="함초롬돋움" panose="02030504000101010101" pitchFamily="18" charset="-127"/>
              </a:rPr>
              <a:t>252</a:t>
            </a:r>
            <a:r>
              <a:rPr lang="ko-KR" altLang="en-US" sz="2400" b="1" spc="-150" dirty="0" smtClean="0">
                <a:latin typeface="+mn-ea"/>
                <a:cs typeface="함초롬돋움" panose="02030504000101010101" pitchFamily="18" charset="-127"/>
              </a:rPr>
              <a:t>일 이상</a:t>
            </a:r>
            <a:r>
              <a:rPr lang="ko-KR" altLang="en-US" sz="2400" spc="-150" dirty="0" smtClean="0">
                <a:latin typeface="+mn-ea"/>
                <a:cs typeface="함초롬돋움" panose="02030504000101010101" pitchFamily="18" charset="-127"/>
              </a:rPr>
              <a:t>이</a:t>
            </a:r>
            <a:r>
              <a:rPr lang="ko-KR" altLang="en-US" sz="2400" spc="-150" dirty="0">
                <a:latin typeface="+mn-ea"/>
                <a:cs typeface="함초롬돋움" panose="02030504000101010101" pitchFamily="18" charset="-127"/>
              </a:rPr>
              <a:t>고</a:t>
            </a:r>
            <a:r>
              <a:rPr lang="en-US" altLang="ko-KR" sz="2400" spc="-150" dirty="0" smtClean="0">
                <a:latin typeface="+mn-ea"/>
                <a:cs typeface="함초롬돋움" panose="02030504000101010101" pitchFamily="18" charset="-127"/>
              </a:rPr>
              <a:t>, </a:t>
            </a:r>
            <a:r>
              <a:rPr lang="en-US" altLang="ko-KR" sz="2400" b="1" spc="-150" dirty="0" smtClean="0">
                <a:latin typeface="+mn-ea"/>
                <a:cs typeface="함초롬돋움" panose="02030504000101010101" pitchFamily="18" charset="-127"/>
              </a:rPr>
              <a:t>2017</a:t>
            </a:r>
            <a:r>
              <a:rPr lang="ko-KR" altLang="en-US" sz="2400" b="1" spc="-150" dirty="0" smtClean="0">
                <a:latin typeface="+mn-ea"/>
                <a:cs typeface="함초롬돋움" panose="02030504000101010101" pitchFamily="18" charset="-127"/>
              </a:rPr>
              <a:t>년에 근로</a:t>
            </a:r>
            <a:endParaRPr lang="en-US" altLang="ko-KR" sz="2400" b="1" spc="-150" dirty="0" smtClean="0">
              <a:latin typeface="+mn-ea"/>
              <a:cs typeface="함초롬돋움" panose="02030504000101010101" pitchFamily="18" charset="-127"/>
            </a:endParaRPr>
          </a:p>
          <a:p>
            <a:pPr>
              <a:lnSpc>
                <a:spcPct val="120000"/>
              </a:lnSpc>
            </a:pPr>
            <a:r>
              <a:rPr lang="en-US" altLang="ko-KR" sz="2400" b="1" spc="-150" dirty="0">
                <a:latin typeface="+mn-ea"/>
                <a:cs typeface="함초롬돋움" panose="02030504000101010101" pitchFamily="18" charset="-127"/>
              </a:rPr>
              <a:t> </a:t>
            </a:r>
            <a:r>
              <a:rPr lang="en-US" altLang="ko-KR" sz="2400" b="1" spc="-150" dirty="0" smtClean="0">
                <a:latin typeface="+mn-ea"/>
                <a:cs typeface="함초롬돋움" panose="02030504000101010101" pitchFamily="18" charset="-127"/>
              </a:rPr>
              <a:t>    </a:t>
            </a:r>
            <a:r>
              <a:rPr lang="ko-KR" altLang="en-US" sz="2400" b="1" spc="-150" dirty="0" smtClean="0">
                <a:latin typeface="+mn-ea"/>
                <a:cs typeface="함초롬돋움" panose="02030504000101010101" pitchFamily="18" charset="-127"/>
              </a:rPr>
              <a:t>내역이 적립</a:t>
            </a:r>
            <a:r>
              <a:rPr lang="ko-KR" altLang="en-US" sz="2400" spc="-150" dirty="0" smtClean="0">
                <a:latin typeface="+mn-ea"/>
                <a:cs typeface="함초롬돋움" panose="02030504000101010101" pitchFamily="18" charset="-127"/>
              </a:rPr>
              <a:t>되어 있는 </a:t>
            </a:r>
            <a:r>
              <a:rPr lang="ko-KR" altLang="en-US" sz="2400" b="1" spc="-150" dirty="0" smtClean="0">
                <a:latin typeface="+mn-ea"/>
                <a:cs typeface="함초롬돋움" panose="02030504000101010101" pitchFamily="18" charset="-127"/>
              </a:rPr>
              <a:t>건설근로자의</a:t>
            </a:r>
            <a:r>
              <a:rPr lang="en-US" altLang="ko-KR" sz="2400" b="1" spc="-150" dirty="0">
                <a:latin typeface="+mn-ea"/>
                <a:cs typeface="함초롬돋움" panose="02030504000101010101" pitchFamily="18" charset="-127"/>
              </a:rPr>
              <a:t> </a:t>
            </a:r>
            <a:r>
              <a:rPr lang="ko-KR" altLang="en-US" sz="2400" b="1" spc="-150" dirty="0" smtClean="0">
                <a:latin typeface="+mn-ea"/>
                <a:cs typeface="함초롬돋움" panose="02030504000101010101" pitchFamily="18" charset="-127"/>
              </a:rPr>
              <a:t>대학생 자녀 </a:t>
            </a:r>
            <a:r>
              <a:rPr lang="ko-KR" altLang="en-US" sz="2400" spc="-150" dirty="0" smtClean="0">
                <a:latin typeface="+mn-ea"/>
                <a:cs typeface="함초롬돋움" panose="02030504000101010101" pitchFamily="18" charset="-127"/>
              </a:rPr>
              <a:t>중</a:t>
            </a:r>
            <a:endParaRPr lang="en-US" altLang="ko-KR" sz="2400" spc="-150" dirty="0" smtClean="0">
              <a:latin typeface="+mn-ea"/>
              <a:cs typeface="함초롬돋움" panose="02030504000101010101" pitchFamily="18" charset="-127"/>
            </a:endParaRPr>
          </a:p>
          <a:p>
            <a:pPr>
              <a:lnSpc>
                <a:spcPct val="120000"/>
              </a:lnSpc>
            </a:pPr>
            <a:r>
              <a:rPr lang="en-US" altLang="ko-KR" sz="2400" spc="-150" dirty="0" smtClean="0">
                <a:latin typeface="+mn-ea"/>
                <a:cs typeface="함초롬돋움" panose="02030504000101010101" pitchFamily="18" charset="-127"/>
              </a:rPr>
              <a:t>   - </a:t>
            </a:r>
            <a:r>
              <a:rPr lang="ko-KR" altLang="en-US" sz="2400" spc="-150" dirty="0" smtClean="0">
                <a:latin typeface="+mn-ea"/>
                <a:cs typeface="함초롬돋움" panose="02030504000101010101" pitchFamily="18" charset="-127"/>
              </a:rPr>
              <a:t>한국장학재단을 통해 </a:t>
            </a:r>
            <a:r>
              <a:rPr lang="ko-KR" altLang="en-US" sz="2400" b="1" spc="-150" dirty="0" smtClean="0">
                <a:latin typeface="+mn-ea"/>
                <a:cs typeface="함초롬돋움" panose="02030504000101010101" pitchFamily="18" charset="-127"/>
              </a:rPr>
              <a:t>「취업 후 상환 학자금 대출」  </a:t>
            </a:r>
            <a:endParaRPr lang="en-US" altLang="ko-KR" sz="2400" b="1" spc="-150" dirty="0" smtClean="0">
              <a:latin typeface="+mn-ea"/>
              <a:cs typeface="함초롬돋움" panose="02030504000101010101" pitchFamily="18" charset="-127"/>
            </a:endParaRPr>
          </a:p>
          <a:p>
            <a:pPr>
              <a:lnSpc>
                <a:spcPct val="120000"/>
              </a:lnSpc>
            </a:pPr>
            <a:r>
              <a:rPr lang="en-US" altLang="ko-KR" sz="2400" b="1" spc="-150" dirty="0">
                <a:latin typeface="+mn-ea"/>
                <a:cs typeface="함초롬돋움" panose="02030504000101010101" pitchFamily="18" charset="-127"/>
              </a:rPr>
              <a:t> </a:t>
            </a:r>
            <a:r>
              <a:rPr lang="en-US" altLang="ko-KR" sz="2400" b="1" spc="-150" dirty="0" smtClean="0">
                <a:latin typeface="+mn-ea"/>
                <a:cs typeface="함초롬돋움" panose="02030504000101010101" pitchFamily="18" charset="-127"/>
              </a:rPr>
              <a:t> </a:t>
            </a:r>
            <a:r>
              <a:rPr lang="ko-KR" altLang="en-US" sz="2400" b="1" spc="-150" dirty="0" smtClean="0">
                <a:latin typeface="+mn-ea"/>
                <a:cs typeface="함초롬돋움" panose="02030504000101010101" pitchFamily="18" charset="-127"/>
              </a:rPr>
              <a:t>   </a:t>
            </a:r>
            <a:r>
              <a:rPr lang="ko-KR" altLang="en-US" sz="2400" spc="-150" dirty="0" smtClean="0">
                <a:latin typeface="+mn-ea"/>
                <a:cs typeface="함초롬돋움" panose="02030504000101010101" pitchFamily="18" charset="-127"/>
              </a:rPr>
              <a:t>또는 </a:t>
            </a:r>
            <a:r>
              <a:rPr lang="ko-KR" altLang="en-US" sz="2400" b="1" spc="-150" dirty="0" smtClean="0">
                <a:latin typeface="+mn-ea"/>
                <a:cs typeface="함초롬돋움" panose="02030504000101010101" pitchFamily="18" charset="-127"/>
              </a:rPr>
              <a:t>「일반상환 학자금 대출」</a:t>
            </a:r>
            <a:r>
              <a:rPr lang="ko-KR" altLang="en-US" sz="2400" spc="-150" dirty="0" smtClean="0">
                <a:latin typeface="+mn-ea"/>
                <a:cs typeface="함초롬돋움" panose="02030504000101010101" pitchFamily="18" charset="-127"/>
              </a:rPr>
              <a:t>을 받은 경우</a:t>
            </a:r>
            <a:endParaRPr lang="en-US" altLang="ko-KR" sz="2400" spc="-150" dirty="0" smtClean="0">
              <a:latin typeface="+mn-ea"/>
              <a:cs typeface="함초롬돋움" panose="02030504000101010101" pitchFamily="18" charset="-127"/>
            </a:endParaRPr>
          </a:p>
          <a:p>
            <a:pPr>
              <a:lnSpc>
                <a:spcPct val="120000"/>
              </a:lnSpc>
            </a:pPr>
            <a:endParaRPr lang="en-US" altLang="ko-KR" sz="1500" b="1" spc="-150" dirty="0" smtClean="0">
              <a:latin typeface="HY울릉도M" panose="02030600000101010101" pitchFamily="18" charset="-127"/>
              <a:ea typeface="HY울릉도M" panose="02030600000101010101" pitchFamily="18" charset="-127"/>
              <a:cs typeface="함초롬돋움" panose="02030504000101010101" pitchFamily="18" charset="-127"/>
            </a:endParaRPr>
          </a:p>
          <a:p>
            <a:pPr>
              <a:lnSpc>
                <a:spcPct val="120000"/>
              </a:lnSpc>
            </a:pPr>
            <a:r>
              <a:rPr lang="en-US" altLang="ko-KR" sz="3200" b="1" spc="-150" dirty="0" smtClean="0">
                <a:latin typeface="HY울릉도M" panose="02030600000101010101" pitchFamily="18" charset="-127"/>
                <a:ea typeface="HY울릉도M" panose="02030600000101010101" pitchFamily="18" charset="-127"/>
                <a:cs typeface="함초롬돋움" panose="02030504000101010101" pitchFamily="18" charset="-127"/>
              </a:rPr>
              <a:t> 2. </a:t>
            </a:r>
            <a:r>
              <a:rPr lang="ko-KR" altLang="en-US" sz="3200" b="1" spc="-150" dirty="0" smtClean="0">
                <a:latin typeface="HY울릉도M" panose="02030600000101010101" pitchFamily="18" charset="-127"/>
                <a:ea typeface="HY울릉도M" panose="02030600000101010101" pitchFamily="18" charset="-127"/>
                <a:cs typeface="함초롬돋움" panose="02030504000101010101" pitchFamily="18" charset="-127"/>
              </a:rPr>
              <a:t>지원범위</a:t>
            </a:r>
            <a:endParaRPr lang="en-US" altLang="ko-KR" sz="3200" b="1" spc="-150" dirty="0" smtClean="0">
              <a:latin typeface="HY울릉도M" panose="02030600000101010101" pitchFamily="18" charset="-127"/>
              <a:ea typeface="HY울릉도M" panose="02030600000101010101" pitchFamily="18" charset="-127"/>
              <a:cs typeface="함초롬돋움" panose="02030504000101010101" pitchFamily="18" charset="-127"/>
            </a:endParaRPr>
          </a:p>
          <a:p>
            <a:pPr>
              <a:lnSpc>
                <a:spcPct val="120000"/>
              </a:lnSpc>
            </a:pPr>
            <a:r>
              <a:rPr lang="en-US" altLang="ko-KR" sz="2200" spc="-150" dirty="0" smtClean="0">
                <a:latin typeface="+mn-ea"/>
                <a:cs typeface="함초롬돋움" panose="02030504000101010101" pitchFamily="18" charset="-127"/>
              </a:rPr>
              <a:t>    : 2018</a:t>
            </a:r>
            <a:r>
              <a:rPr lang="ko-KR" altLang="en-US" sz="2200" spc="-150" dirty="0" smtClean="0">
                <a:latin typeface="+mn-ea"/>
                <a:cs typeface="함초롬돋움" panose="02030504000101010101" pitchFamily="18" charset="-127"/>
              </a:rPr>
              <a:t>년도 </a:t>
            </a:r>
            <a:r>
              <a:rPr lang="en-US" altLang="ko-KR" sz="2200" spc="-150" dirty="0" smtClean="0">
                <a:latin typeface="+mn-ea"/>
                <a:cs typeface="함초롬돋움" panose="02030504000101010101" pitchFamily="18" charset="-127"/>
              </a:rPr>
              <a:t>1</a:t>
            </a:r>
            <a:r>
              <a:rPr lang="ko-KR" altLang="en-US" sz="2200" spc="-150" dirty="0" smtClean="0">
                <a:latin typeface="+mn-ea"/>
                <a:cs typeface="함초롬돋움" panose="02030504000101010101" pitchFamily="18" charset="-127"/>
              </a:rPr>
              <a:t>학기까지의 </a:t>
            </a:r>
            <a:r>
              <a:rPr lang="ko-KR" altLang="en-US" sz="2200" b="1" spc="-150" dirty="0" smtClean="0">
                <a:latin typeface="+mn-ea"/>
                <a:cs typeface="함초롬돋움" panose="02030504000101010101" pitchFamily="18" charset="-127"/>
              </a:rPr>
              <a:t>등록금 대출 </a:t>
            </a:r>
            <a:r>
              <a:rPr lang="ko-KR" altLang="en-US" sz="2200" b="1" spc="-150" dirty="0" err="1" smtClean="0">
                <a:latin typeface="+mn-ea"/>
                <a:cs typeface="함초롬돋움" panose="02030504000101010101" pitchFamily="18" charset="-127"/>
              </a:rPr>
              <a:t>누적액</a:t>
            </a:r>
            <a:r>
              <a:rPr lang="ko-KR" altLang="en-US" sz="2200" spc="-150" dirty="0" err="1" smtClean="0">
                <a:latin typeface="+mn-ea"/>
                <a:cs typeface="함초롬돋움" panose="02030504000101010101" pitchFamily="18" charset="-127"/>
              </a:rPr>
              <a:t>에</a:t>
            </a:r>
            <a:r>
              <a:rPr lang="ko-KR" altLang="en-US" sz="2200" spc="-150" dirty="0" smtClean="0">
                <a:latin typeface="+mn-ea"/>
                <a:cs typeface="함초롬돋움" panose="02030504000101010101" pitchFamily="18" charset="-127"/>
              </a:rPr>
              <a:t> 대하여</a:t>
            </a:r>
            <a:endParaRPr lang="en-US" altLang="ko-KR" sz="2200" spc="-150" dirty="0" smtClean="0">
              <a:latin typeface="+mn-ea"/>
              <a:cs typeface="함초롬돋움" panose="02030504000101010101" pitchFamily="18" charset="-127"/>
            </a:endParaRPr>
          </a:p>
          <a:p>
            <a:pPr>
              <a:lnSpc>
                <a:spcPct val="120000"/>
              </a:lnSpc>
            </a:pPr>
            <a:r>
              <a:rPr lang="en-US" altLang="ko-KR" sz="2200" spc="-150" dirty="0" smtClean="0">
                <a:latin typeface="+mn-ea"/>
                <a:cs typeface="함초롬돋움" panose="02030504000101010101" pitchFamily="18" charset="-127"/>
              </a:rPr>
              <a:t>     </a:t>
            </a:r>
            <a:r>
              <a:rPr lang="en-US" altLang="ko-KR" sz="2200" b="1" spc="-150" dirty="0" smtClean="0">
                <a:latin typeface="+mn-ea"/>
                <a:cs typeface="함초롬돋움" panose="02030504000101010101" pitchFamily="18" charset="-127"/>
              </a:rPr>
              <a:t>2018. 1. 1 ∼ 2018.6.30 </a:t>
            </a:r>
            <a:r>
              <a:rPr lang="ko-KR" altLang="en-US" sz="2200" spc="-150" dirty="0" smtClean="0">
                <a:latin typeface="+mn-ea"/>
                <a:cs typeface="함초롬돋움" panose="02030504000101010101" pitchFamily="18" charset="-127"/>
              </a:rPr>
              <a:t>동안 발생한</a:t>
            </a:r>
            <a:r>
              <a:rPr lang="ko-KR" altLang="en-US" sz="2200" b="1" spc="-150" dirty="0" smtClean="0">
                <a:latin typeface="+mn-ea"/>
                <a:cs typeface="함초롬돋움" panose="02030504000101010101" pitchFamily="18" charset="-127"/>
              </a:rPr>
              <a:t> 이자 전액 </a:t>
            </a:r>
            <a:endParaRPr lang="en-US" altLang="ko-KR" sz="2200" b="1" spc="-150" dirty="0" smtClean="0">
              <a:latin typeface="+mn-ea"/>
              <a:cs typeface="함초롬돋움" panose="02030504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43329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직사각형 7"/>
          <p:cNvSpPr/>
          <p:nvPr/>
        </p:nvSpPr>
        <p:spPr>
          <a:xfrm>
            <a:off x="755576" y="260648"/>
            <a:ext cx="7632848" cy="6408712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" name="직사각형 3"/>
          <p:cNvSpPr/>
          <p:nvPr/>
        </p:nvSpPr>
        <p:spPr>
          <a:xfrm>
            <a:off x="899592" y="380465"/>
            <a:ext cx="7344816" cy="6120680"/>
          </a:xfrm>
          <a:prstGeom prst="rect">
            <a:avLst/>
          </a:prstGeom>
          <a:solidFill>
            <a:srgbClr val="007434"/>
          </a:solidFill>
          <a:ln w="63500" cap="sq" cmpd="sng">
            <a:solidFill>
              <a:srgbClr val="007434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직사각형 4"/>
          <p:cNvSpPr/>
          <p:nvPr/>
        </p:nvSpPr>
        <p:spPr>
          <a:xfrm>
            <a:off x="1043608" y="1916832"/>
            <a:ext cx="7056784" cy="4464496"/>
          </a:xfrm>
          <a:prstGeom prst="rect">
            <a:avLst/>
          </a:prstGeom>
          <a:solidFill>
            <a:schemeClr val="bg1"/>
          </a:solidFill>
          <a:ln>
            <a:solidFill>
              <a:srgbClr val="0074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TextBox 5"/>
          <p:cNvSpPr txBox="1"/>
          <p:nvPr/>
        </p:nvSpPr>
        <p:spPr>
          <a:xfrm>
            <a:off x="1043608" y="620688"/>
            <a:ext cx="705678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3200" b="1" spc="-150" dirty="0" smtClean="0">
                <a:solidFill>
                  <a:schemeClr val="bg1"/>
                </a:solidFill>
                <a:latin typeface="HY울릉도M" panose="02030600000101010101" pitchFamily="18" charset="-127"/>
                <a:ea typeface="HY울릉도M" panose="02030600000101010101" pitchFamily="18" charset="-127"/>
              </a:rPr>
              <a:t>2018</a:t>
            </a:r>
            <a:r>
              <a:rPr lang="ko-KR" altLang="en-US" sz="3200" b="1" spc="-150" dirty="0" smtClean="0">
                <a:solidFill>
                  <a:schemeClr val="bg1"/>
                </a:solidFill>
                <a:latin typeface="HY울릉도M" panose="02030600000101010101" pitchFamily="18" charset="-127"/>
                <a:ea typeface="HY울릉도M" panose="02030600000101010101" pitchFamily="18" charset="-127"/>
              </a:rPr>
              <a:t>년 하반기 건설근로자 대학생 자녀</a:t>
            </a:r>
            <a:endParaRPr lang="en-US" altLang="ko-KR" sz="3200" b="1" spc="-150" dirty="0" smtClean="0">
              <a:solidFill>
                <a:schemeClr val="bg1"/>
              </a:solidFill>
              <a:latin typeface="HY울릉도M" panose="02030600000101010101" pitchFamily="18" charset="-127"/>
              <a:ea typeface="HY울릉도M" panose="02030600000101010101" pitchFamily="18" charset="-127"/>
            </a:endParaRPr>
          </a:p>
          <a:p>
            <a:pPr algn="ctr"/>
            <a:r>
              <a:rPr lang="ko-KR" altLang="en-US" sz="3200" b="1" spc="-150" dirty="0" smtClean="0">
                <a:solidFill>
                  <a:schemeClr val="bg1"/>
                </a:solidFill>
                <a:latin typeface="HY울릉도M" panose="02030600000101010101" pitchFamily="18" charset="-127"/>
                <a:ea typeface="HY울릉도M" panose="02030600000101010101" pitchFamily="18" charset="-127"/>
              </a:rPr>
              <a:t>학자금대출 이자지원</a:t>
            </a:r>
            <a:endParaRPr lang="ko-KR" altLang="en-US" sz="3200" b="1" spc="-150" dirty="0">
              <a:solidFill>
                <a:schemeClr val="bg1"/>
              </a:solidFill>
              <a:latin typeface="HY울릉도M" panose="02030600000101010101" pitchFamily="18" charset="-127"/>
              <a:ea typeface="HY울릉도M" panose="02030600000101010101" pitchFamily="18" charset="-127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043608" y="2048212"/>
            <a:ext cx="7056784" cy="42288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ko-KR" sz="3200" b="1" spc="-150" dirty="0" smtClean="0">
                <a:latin typeface="HY울릉도M" panose="02030600000101010101" pitchFamily="18" charset="-127"/>
                <a:ea typeface="HY울릉도M" panose="02030600000101010101" pitchFamily="18" charset="-127"/>
                <a:cs typeface="함초롬돋움" panose="02030504000101010101" pitchFamily="18" charset="-127"/>
              </a:rPr>
              <a:t> 3. </a:t>
            </a:r>
            <a:r>
              <a:rPr lang="ko-KR" altLang="en-US" sz="3200" b="1" spc="-150" dirty="0" smtClean="0">
                <a:latin typeface="HY울릉도M" panose="02030600000101010101" pitchFamily="18" charset="-127"/>
                <a:ea typeface="HY울릉도M" panose="02030600000101010101" pitchFamily="18" charset="-127"/>
                <a:cs typeface="함초롬돋움" panose="02030504000101010101" pitchFamily="18" charset="-127"/>
              </a:rPr>
              <a:t>신청기간</a:t>
            </a:r>
            <a:endParaRPr lang="en-US" altLang="ko-KR" b="1" spc="-150" dirty="0" smtClean="0">
              <a:latin typeface="굴림" panose="020B0600000101010101" pitchFamily="50" charset="-127"/>
              <a:ea typeface="굴림" panose="020B0600000101010101" pitchFamily="50" charset="-127"/>
              <a:cs typeface="함초롬돋움" panose="02030504000101010101" pitchFamily="18" charset="-127"/>
            </a:endParaRPr>
          </a:p>
          <a:p>
            <a:pPr>
              <a:lnSpc>
                <a:spcPct val="120000"/>
              </a:lnSpc>
            </a:pPr>
            <a:r>
              <a:rPr lang="en-US" altLang="ko-KR" sz="2400" b="1" spc="-150" dirty="0" smtClean="0">
                <a:latin typeface="+mn-ea"/>
                <a:cs typeface="함초롬돋움" panose="02030504000101010101" pitchFamily="18" charset="-127"/>
              </a:rPr>
              <a:t>   </a:t>
            </a:r>
            <a:r>
              <a:rPr lang="en-US" altLang="ko-KR" sz="2400" b="1" spc="-150" dirty="0" smtClean="0">
                <a:solidFill>
                  <a:schemeClr val="tx2"/>
                </a:solidFill>
                <a:latin typeface="+mn-ea"/>
                <a:cs typeface="함초롬돋움" panose="02030504000101010101" pitchFamily="18" charset="-127"/>
              </a:rPr>
              <a:t>: 2018. 9. 3(</a:t>
            </a:r>
            <a:r>
              <a:rPr lang="ko-KR" altLang="en-US" sz="2400" b="1" spc="-150" dirty="0" smtClean="0">
                <a:solidFill>
                  <a:schemeClr val="tx2"/>
                </a:solidFill>
                <a:latin typeface="+mn-ea"/>
                <a:cs typeface="함초롬돋움" panose="02030504000101010101" pitchFamily="18" charset="-127"/>
              </a:rPr>
              <a:t>월</a:t>
            </a:r>
            <a:r>
              <a:rPr lang="en-US" altLang="ko-KR" sz="2400" b="1" spc="-150" dirty="0" smtClean="0">
                <a:solidFill>
                  <a:schemeClr val="tx2"/>
                </a:solidFill>
                <a:latin typeface="+mn-ea"/>
                <a:cs typeface="함초롬돋움" panose="02030504000101010101" pitchFamily="18" charset="-127"/>
              </a:rPr>
              <a:t>) </a:t>
            </a:r>
            <a:r>
              <a:rPr lang="ko-KR" altLang="en-US" sz="2400" b="1" spc="-150" dirty="0" smtClean="0">
                <a:solidFill>
                  <a:schemeClr val="tx2"/>
                </a:solidFill>
                <a:latin typeface="+mn-ea"/>
                <a:cs typeface="함초롬돋움" panose="02030504000101010101" pitchFamily="18" charset="-127"/>
              </a:rPr>
              <a:t>∼ </a:t>
            </a:r>
            <a:r>
              <a:rPr lang="en-US" altLang="ko-KR" sz="2400" b="1" spc="-150" dirty="0" smtClean="0">
                <a:solidFill>
                  <a:schemeClr val="tx2"/>
                </a:solidFill>
                <a:latin typeface="+mn-ea"/>
                <a:cs typeface="함초롬돋움" panose="02030504000101010101" pitchFamily="18" charset="-127"/>
              </a:rPr>
              <a:t>10.11(</a:t>
            </a:r>
            <a:r>
              <a:rPr lang="ko-KR" altLang="en-US" sz="2400" b="1" spc="-150" dirty="0" smtClean="0">
                <a:solidFill>
                  <a:schemeClr val="tx2"/>
                </a:solidFill>
                <a:latin typeface="+mn-ea"/>
                <a:cs typeface="함초롬돋움" panose="02030504000101010101" pitchFamily="18" charset="-127"/>
              </a:rPr>
              <a:t>목</a:t>
            </a:r>
            <a:r>
              <a:rPr lang="en-US" altLang="ko-KR" sz="2400" b="1" spc="-150" dirty="0" smtClean="0">
                <a:solidFill>
                  <a:schemeClr val="tx2"/>
                </a:solidFill>
                <a:latin typeface="+mn-ea"/>
                <a:cs typeface="함초롬돋움" panose="02030504000101010101" pitchFamily="18" charset="-127"/>
              </a:rPr>
              <a:t>) 18</a:t>
            </a:r>
            <a:r>
              <a:rPr lang="ko-KR" altLang="en-US" sz="2400" b="1" spc="-150" dirty="0" smtClean="0">
                <a:solidFill>
                  <a:schemeClr val="tx2"/>
                </a:solidFill>
                <a:latin typeface="+mn-ea"/>
                <a:cs typeface="함초롬돋움" panose="02030504000101010101" pitchFamily="18" charset="-127"/>
              </a:rPr>
              <a:t>시</a:t>
            </a:r>
            <a:endParaRPr lang="en-US" altLang="ko-KR" sz="2400" b="1" spc="-150" dirty="0" smtClean="0">
              <a:solidFill>
                <a:schemeClr val="tx2"/>
              </a:solidFill>
              <a:latin typeface="+mn-ea"/>
              <a:cs typeface="함초롬돋움" panose="02030504000101010101" pitchFamily="18" charset="-127"/>
            </a:endParaRPr>
          </a:p>
          <a:p>
            <a:pPr>
              <a:lnSpc>
                <a:spcPct val="120000"/>
              </a:lnSpc>
            </a:pPr>
            <a:endParaRPr lang="en-US" altLang="ko-KR" sz="2000" spc="-150" dirty="0" smtClean="0">
              <a:latin typeface="굴림" panose="020B0600000101010101" pitchFamily="50" charset="-127"/>
              <a:ea typeface="굴림" panose="020B0600000101010101" pitchFamily="50" charset="-127"/>
              <a:cs typeface="함초롬돋움" panose="02030504000101010101" pitchFamily="18" charset="-127"/>
            </a:endParaRPr>
          </a:p>
          <a:p>
            <a:pPr>
              <a:lnSpc>
                <a:spcPct val="120000"/>
              </a:lnSpc>
            </a:pPr>
            <a:r>
              <a:rPr lang="en-US" altLang="ko-KR" sz="3200" b="1" spc="-150" dirty="0" smtClean="0">
                <a:latin typeface="HY울릉도M" panose="02030600000101010101" pitchFamily="18" charset="-127"/>
                <a:ea typeface="HY울릉도M" panose="02030600000101010101" pitchFamily="18" charset="-127"/>
                <a:cs typeface="함초롬돋움" panose="02030504000101010101" pitchFamily="18" charset="-127"/>
              </a:rPr>
              <a:t> 4. </a:t>
            </a:r>
            <a:r>
              <a:rPr lang="ko-KR" altLang="en-US" sz="3200" b="1" spc="-150" dirty="0" smtClean="0">
                <a:latin typeface="HY울릉도M" panose="02030600000101010101" pitchFamily="18" charset="-127"/>
                <a:ea typeface="HY울릉도M" panose="02030600000101010101" pitchFamily="18" charset="-127"/>
                <a:cs typeface="함초롬돋움" panose="02030504000101010101" pitchFamily="18" charset="-127"/>
              </a:rPr>
              <a:t>구비서류</a:t>
            </a:r>
            <a:endParaRPr lang="en-US" altLang="ko-KR" b="1" spc="-150" dirty="0" smtClean="0">
              <a:latin typeface="굴림" panose="020B0600000101010101" pitchFamily="50" charset="-127"/>
              <a:ea typeface="굴림" panose="020B0600000101010101" pitchFamily="50" charset="-127"/>
              <a:cs typeface="함초롬돋움" panose="02030504000101010101" pitchFamily="18" charset="-127"/>
            </a:endParaRPr>
          </a:p>
          <a:p>
            <a:pPr>
              <a:lnSpc>
                <a:spcPct val="120000"/>
              </a:lnSpc>
            </a:pPr>
            <a:r>
              <a:rPr lang="en-US" altLang="ko-KR" sz="2400" b="1" spc="-150" dirty="0">
                <a:latin typeface="+mn-ea"/>
                <a:cs typeface="함초롬돋움" panose="02030504000101010101" pitchFamily="18" charset="-127"/>
              </a:rPr>
              <a:t> </a:t>
            </a:r>
            <a:r>
              <a:rPr lang="en-US" altLang="ko-KR" sz="2400" spc="-150" dirty="0">
                <a:latin typeface="+mn-ea"/>
                <a:cs typeface="함초롬돋움" panose="02030504000101010101" pitchFamily="18" charset="-127"/>
              </a:rPr>
              <a:t>- </a:t>
            </a:r>
            <a:r>
              <a:rPr lang="ko-KR" altLang="en-US" sz="2400" b="1" spc="-150" dirty="0" smtClean="0">
                <a:latin typeface="+mn-ea"/>
                <a:cs typeface="함초롬돋움" panose="02030504000101010101" pitchFamily="18" charset="-127"/>
              </a:rPr>
              <a:t>학자금대출 이자지원 신청서</a:t>
            </a:r>
            <a:r>
              <a:rPr lang="ko-KR" altLang="en-US" sz="2400" spc="-150" dirty="0" smtClean="0">
                <a:latin typeface="+mn-ea"/>
                <a:cs typeface="함초롬돋움" panose="02030504000101010101" pitchFamily="18" charset="-127"/>
              </a:rPr>
              <a:t> </a:t>
            </a:r>
            <a:r>
              <a:rPr lang="en-US" altLang="ko-KR" sz="2400" spc="-150" dirty="0" smtClean="0">
                <a:latin typeface="+mn-ea"/>
                <a:cs typeface="함초롬돋움" panose="02030504000101010101" pitchFamily="18" charset="-127"/>
              </a:rPr>
              <a:t>1</a:t>
            </a:r>
            <a:r>
              <a:rPr lang="ko-KR" altLang="en-US" sz="2400" spc="-150" dirty="0" smtClean="0">
                <a:latin typeface="+mn-ea"/>
                <a:cs typeface="함초롬돋움" panose="02030504000101010101" pitchFamily="18" charset="-127"/>
              </a:rPr>
              <a:t>부</a:t>
            </a:r>
            <a:endParaRPr lang="en-US" altLang="ko-KR" sz="2400" spc="-150" dirty="0" smtClean="0">
              <a:latin typeface="+mn-ea"/>
              <a:cs typeface="함초롬돋움" panose="02030504000101010101" pitchFamily="18" charset="-127"/>
            </a:endParaRPr>
          </a:p>
          <a:p>
            <a:pPr>
              <a:lnSpc>
                <a:spcPct val="120000"/>
              </a:lnSpc>
            </a:pPr>
            <a:r>
              <a:rPr lang="en-US" altLang="ko-KR" sz="2400" b="1" spc="-150" dirty="0">
                <a:latin typeface="+mn-ea"/>
                <a:cs typeface="함초롬돋움" panose="02030504000101010101" pitchFamily="18" charset="-127"/>
              </a:rPr>
              <a:t> </a:t>
            </a:r>
            <a:r>
              <a:rPr lang="en-US" altLang="ko-KR" sz="2400" spc="-150" dirty="0">
                <a:latin typeface="+mn-ea"/>
                <a:cs typeface="함초롬돋움" panose="02030504000101010101" pitchFamily="18" charset="-127"/>
              </a:rPr>
              <a:t>- </a:t>
            </a:r>
            <a:r>
              <a:rPr lang="ko-KR" altLang="en-US" sz="2400" b="1" spc="-150" dirty="0" smtClean="0">
                <a:latin typeface="+mn-ea"/>
                <a:cs typeface="함초롬돋움" panose="02030504000101010101" pitchFamily="18" charset="-127"/>
              </a:rPr>
              <a:t>개인정보 이용 동의서</a:t>
            </a:r>
            <a:r>
              <a:rPr lang="en-US" altLang="ko-KR" sz="2000" spc="-150" dirty="0" smtClean="0">
                <a:latin typeface="+mn-ea"/>
                <a:cs typeface="함초롬돋움" panose="02030504000101010101" pitchFamily="18" charset="-127"/>
              </a:rPr>
              <a:t>(</a:t>
            </a:r>
            <a:r>
              <a:rPr lang="ko-KR" altLang="en-US" sz="2000" spc="-150" dirty="0" smtClean="0">
                <a:latin typeface="+mn-ea"/>
                <a:cs typeface="함초롬돋움" panose="02030504000101010101" pitchFamily="18" charset="-127"/>
              </a:rPr>
              <a:t>근로자</a:t>
            </a:r>
            <a:r>
              <a:rPr lang="en-US" altLang="ko-KR" sz="2000" spc="-150" dirty="0" smtClean="0">
                <a:latin typeface="+mn-ea"/>
                <a:cs typeface="함초롬돋움" panose="02030504000101010101" pitchFamily="18" charset="-127"/>
              </a:rPr>
              <a:t>, </a:t>
            </a:r>
            <a:r>
              <a:rPr lang="ko-KR" altLang="en-US" sz="2000" spc="-150" dirty="0" smtClean="0">
                <a:latin typeface="+mn-ea"/>
                <a:cs typeface="함초롬돋움" panose="02030504000101010101" pitchFamily="18" charset="-127"/>
              </a:rPr>
              <a:t>자녀</a:t>
            </a:r>
            <a:r>
              <a:rPr lang="en-US" altLang="ko-KR" sz="2000" spc="-150" dirty="0" smtClean="0">
                <a:latin typeface="+mn-ea"/>
                <a:cs typeface="함초롬돋움" panose="02030504000101010101" pitchFamily="18" charset="-127"/>
              </a:rPr>
              <a:t>)  </a:t>
            </a:r>
            <a:r>
              <a:rPr lang="ko-KR" altLang="en-US" sz="2400" spc="-150" dirty="0" smtClean="0">
                <a:latin typeface="+mn-ea"/>
                <a:cs typeface="함초롬돋움" panose="02030504000101010101" pitchFamily="18" charset="-127"/>
              </a:rPr>
              <a:t>각 </a:t>
            </a:r>
            <a:r>
              <a:rPr lang="en-US" altLang="ko-KR" sz="2400" spc="-150" dirty="0" smtClean="0">
                <a:latin typeface="+mn-ea"/>
                <a:cs typeface="함초롬돋움" panose="02030504000101010101" pitchFamily="18" charset="-127"/>
              </a:rPr>
              <a:t>1</a:t>
            </a:r>
            <a:r>
              <a:rPr lang="ko-KR" altLang="en-US" sz="2400" spc="-150" dirty="0" smtClean="0">
                <a:latin typeface="+mn-ea"/>
                <a:cs typeface="함초롬돋움" panose="02030504000101010101" pitchFamily="18" charset="-127"/>
              </a:rPr>
              <a:t>부</a:t>
            </a:r>
            <a:endParaRPr lang="en-US" altLang="ko-KR" sz="2400" spc="-150" dirty="0" smtClean="0">
              <a:latin typeface="+mn-ea"/>
              <a:cs typeface="함초롬돋움" panose="02030504000101010101" pitchFamily="18" charset="-127"/>
            </a:endParaRPr>
          </a:p>
          <a:p>
            <a:pPr>
              <a:lnSpc>
                <a:spcPct val="120000"/>
              </a:lnSpc>
            </a:pPr>
            <a:r>
              <a:rPr lang="en-US" altLang="ko-KR" sz="2400" b="1" spc="-150" dirty="0">
                <a:latin typeface="+mn-ea"/>
                <a:cs typeface="함초롬돋움" panose="02030504000101010101" pitchFamily="18" charset="-127"/>
              </a:rPr>
              <a:t> </a:t>
            </a:r>
            <a:r>
              <a:rPr lang="en-US" altLang="ko-KR" sz="2400" spc="-150" dirty="0">
                <a:latin typeface="+mn-ea"/>
                <a:cs typeface="함초롬돋움" panose="02030504000101010101" pitchFamily="18" charset="-127"/>
              </a:rPr>
              <a:t>- </a:t>
            </a:r>
            <a:r>
              <a:rPr lang="ko-KR" altLang="en-US" sz="2400" b="1" spc="-150" dirty="0" smtClean="0">
                <a:latin typeface="+mn-ea"/>
                <a:cs typeface="함초롬돋움" panose="02030504000101010101" pitchFamily="18" charset="-127"/>
              </a:rPr>
              <a:t>가족관계증명서</a:t>
            </a:r>
            <a:r>
              <a:rPr lang="en-US" altLang="ko-KR" sz="2400" spc="-150" dirty="0" smtClean="0">
                <a:latin typeface="+mn-ea"/>
                <a:cs typeface="함초롬돋움" panose="02030504000101010101" pitchFamily="18" charset="-127"/>
              </a:rPr>
              <a:t> </a:t>
            </a:r>
            <a:r>
              <a:rPr lang="en-US" altLang="ko-KR" sz="2400" spc="-150" dirty="0">
                <a:latin typeface="+mn-ea"/>
                <a:cs typeface="함초롬돋움" panose="02030504000101010101" pitchFamily="18" charset="-127"/>
              </a:rPr>
              <a:t>1</a:t>
            </a:r>
            <a:r>
              <a:rPr lang="ko-KR" altLang="en-US" sz="2400" spc="-150" dirty="0" smtClean="0">
                <a:latin typeface="+mn-ea"/>
                <a:cs typeface="함초롬돋움" panose="02030504000101010101" pitchFamily="18" charset="-127"/>
              </a:rPr>
              <a:t>부</a:t>
            </a:r>
            <a:endParaRPr lang="en-US" altLang="ko-KR" sz="2400" spc="-150" dirty="0" smtClean="0">
              <a:latin typeface="+mn-ea"/>
              <a:cs typeface="함초롬돋움" panose="02030504000101010101" pitchFamily="18" charset="-127"/>
            </a:endParaRPr>
          </a:p>
          <a:p>
            <a:pPr>
              <a:lnSpc>
                <a:spcPct val="120000"/>
              </a:lnSpc>
            </a:pPr>
            <a:r>
              <a:rPr lang="en-US" altLang="ko-KR" sz="2400" b="1" spc="-150" dirty="0">
                <a:latin typeface="+mn-ea"/>
                <a:cs typeface="함초롬돋움" panose="02030504000101010101" pitchFamily="18" charset="-127"/>
              </a:rPr>
              <a:t> </a:t>
            </a:r>
            <a:r>
              <a:rPr lang="en-US" altLang="ko-KR" sz="2400" spc="-150" dirty="0">
                <a:latin typeface="+mn-ea"/>
                <a:cs typeface="함초롬돋움" panose="02030504000101010101" pitchFamily="18" charset="-127"/>
              </a:rPr>
              <a:t>- </a:t>
            </a:r>
            <a:r>
              <a:rPr lang="ko-KR" altLang="en-US" sz="2400" b="1" spc="-150" dirty="0" smtClean="0">
                <a:latin typeface="+mn-ea"/>
                <a:cs typeface="함초롬돋움" panose="02030504000101010101" pitchFamily="18" charset="-127"/>
              </a:rPr>
              <a:t>재학증명서</a:t>
            </a:r>
            <a:r>
              <a:rPr lang="en-US" altLang="ko-KR" sz="2000" spc="-150" dirty="0" smtClean="0">
                <a:latin typeface="+mn-ea"/>
                <a:cs typeface="함초롬돋움" panose="02030504000101010101" pitchFamily="18" charset="-127"/>
              </a:rPr>
              <a:t>(‘18.9</a:t>
            </a:r>
            <a:r>
              <a:rPr lang="ko-KR" altLang="en-US" sz="2000" spc="-150" dirty="0" smtClean="0">
                <a:latin typeface="+mn-ea"/>
                <a:cs typeface="함초롬돋움" panose="02030504000101010101" pitchFamily="18" charset="-127"/>
              </a:rPr>
              <a:t>월 이후 </a:t>
            </a:r>
            <a:r>
              <a:rPr lang="ko-KR" altLang="en-US" sz="2000" spc="-150" dirty="0" err="1" smtClean="0">
                <a:latin typeface="+mn-ea"/>
                <a:cs typeface="함초롬돋움" panose="02030504000101010101" pitchFamily="18" charset="-127"/>
              </a:rPr>
              <a:t>발급분</a:t>
            </a:r>
            <a:r>
              <a:rPr lang="en-US" altLang="ko-KR" sz="2000" spc="-150" dirty="0" smtClean="0">
                <a:latin typeface="+mn-ea"/>
                <a:cs typeface="함초롬돋움" panose="02030504000101010101" pitchFamily="18" charset="-127"/>
              </a:rPr>
              <a:t>)</a:t>
            </a:r>
            <a:r>
              <a:rPr lang="ko-KR" altLang="en-US" sz="2400" spc="-150" dirty="0" smtClean="0">
                <a:latin typeface="+mn-ea"/>
                <a:cs typeface="함초롬돋움" panose="02030504000101010101" pitchFamily="18" charset="-127"/>
              </a:rPr>
              <a:t> </a:t>
            </a:r>
            <a:r>
              <a:rPr lang="en-US" altLang="ko-KR" sz="2400" spc="-150" dirty="0">
                <a:latin typeface="+mn-ea"/>
                <a:cs typeface="함초롬돋움" panose="02030504000101010101" pitchFamily="18" charset="-127"/>
              </a:rPr>
              <a:t>1</a:t>
            </a:r>
            <a:r>
              <a:rPr lang="ko-KR" altLang="en-US" sz="2400" spc="-150" dirty="0" smtClean="0">
                <a:latin typeface="+mn-ea"/>
                <a:cs typeface="함초롬돋움" panose="02030504000101010101" pitchFamily="18" charset="-127"/>
              </a:rPr>
              <a:t>부</a:t>
            </a:r>
            <a:endParaRPr lang="en-US" altLang="ko-KR" sz="2400" spc="-150" dirty="0">
              <a:latin typeface="+mn-ea"/>
              <a:cs typeface="함초롬돋움" panose="02030504000101010101" pitchFamily="18" charset="-127"/>
            </a:endParaRPr>
          </a:p>
          <a:p>
            <a:pPr algn="dist">
              <a:lnSpc>
                <a:spcPct val="120000"/>
              </a:lnSpc>
            </a:pPr>
            <a:r>
              <a:rPr lang="en-US" altLang="ko-KR" sz="2000" spc="-300" dirty="0" smtClean="0">
                <a:latin typeface="HY울릉도M" panose="02030600000101010101" pitchFamily="18" charset="-127"/>
                <a:ea typeface="HY울릉도M" panose="02030600000101010101" pitchFamily="18" charset="-127"/>
                <a:cs typeface="함초롬돋움" panose="02030504000101010101" pitchFamily="18" charset="-127"/>
              </a:rPr>
              <a:t>    * </a:t>
            </a:r>
            <a:r>
              <a:rPr lang="ko-KR" altLang="en-US" sz="2000" spc="-300" dirty="0" smtClean="0">
                <a:latin typeface="HY울릉도M" panose="02030600000101010101" pitchFamily="18" charset="-127"/>
                <a:ea typeface="HY울릉도M" panose="02030600000101010101" pitchFamily="18" charset="-127"/>
                <a:cs typeface="함초롬돋움" panose="02030504000101010101" pitchFamily="18" charset="-127"/>
              </a:rPr>
              <a:t>우편</a:t>
            </a:r>
            <a:r>
              <a:rPr lang="en-US" altLang="ko-KR" sz="2000" spc="-300" dirty="0" smtClean="0">
                <a:latin typeface="HY울릉도M" panose="02030600000101010101" pitchFamily="18" charset="-127"/>
                <a:ea typeface="HY울릉도M" panose="02030600000101010101" pitchFamily="18" charset="-127"/>
                <a:cs typeface="함초롬돋움" panose="02030504000101010101" pitchFamily="18" charset="-127"/>
              </a:rPr>
              <a:t> </a:t>
            </a:r>
            <a:r>
              <a:rPr lang="ko-KR" altLang="en-US" sz="2000" spc="-300" dirty="0" smtClean="0">
                <a:latin typeface="HY울릉도M" panose="02030600000101010101" pitchFamily="18" charset="-127"/>
                <a:ea typeface="HY울릉도M" panose="02030600000101010101" pitchFamily="18" charset="-127"/>
                <a:cs typeface="함초롬돋움" panose="02030504000101010101" pitchFamily="18" charset="-127"/>
              </a:rPr>
              <a:t>신청 시 </a:t>
            </a:r>
            <a:r>
              <a:rPr lang="en-US" altLang="ko-KR" sz="2000" spc="-300" dirty="0" smtClean="0">
                <a:latin typeface="HY울릉도M" panose="02030600000101010101" pitchFamily="18" charset="-127"/>
                <a:ea typeface="HY울릉도M" panose="02030600000101010101" pitchFamily="18" charset="-127"/>
                <a:cs typeface="함초롬돋움" panose="02030504000101010101" pitchFamily="18" charset="-127"/>
              </a:rPr>
              <a:t>: </a:t>
            </a:r>
            <a:r>
              <a:rPr lang="ko-KR" altLang="en-US" sz="2000" spc="-300" dirty="0" smtClean="0">
                <a:latin typeface="HY울릉도M" panose="02030600000101010101" pitchFamily="18" charset="-127"/>
                <a:ea typeface="HY울릉도M" panose="02030600000101010101" pitchFamily="18" charset="-127"/>
                <a:cs typeface="함초롬돋움" panose="02030504000101010101" pitchFamily="18" charset="-127"/>
              </a:rPr>
              <a:t>본인서명사실확인서</a:t>
            </a:r>
            <a:r>
              <a:rPr lang="en-US" altLang="ko-KR" sz="2000" spc="-300" dirty="0" smtClean="0">
                <a:latin typeface="HY울릉도M" panose="02030600000101010101" pitchFamily="18" charset="-127"/>
                <a:ea typeface="HY울릉도M" panose="02030600000101010101" pitchFamily="18" charset="-127"/>
                <a:cs typeface="함초롬돋움" panose="02030504000101010101" pitchFamily="18" charset="-127"/>
              </a:rPr>
              <a:t>(</a:t>
            </a:r>
            <a:r>
              <a:rPr lang="ko-KR" altLang="en-US" sz="2000" spc="-300" dirty="0" smtClean="0">
                <a:latin typeface="HY울릉도M" panose="02030600000101010101" pitchFamily="18" charset="-127"/>
                <a:ea typeface="HY울릉도M" panose="02030600000101010101" pitchFamily="18" charset="-127"/>
                <a:cs typeface="함초롬돋움" panose="02030504000101010101" pitchFamily="18" charset="-127"/>
              </a:rPr>
              <a:t>인감증명서</a:t>
            </a:r>
            <a:r>
              <a:rPr lang="en-US" altLang="ko-KR" sz="2000" spc="-300" dirty="0" smtClean="0">
                <a:latin typeface="HY울릉도M" panose="02030600000101010101" pitchFamily="18" charset="-127"/>
                <a:ea typeface="HY울릉도M" panose="02030600000101010101" pitchFamily="18" charset="-127"/>
                <a:cs typeface="함초롬돋움" panose="02030504000101010101" pitchFamily="18" charset="-127"/>
              </a:rPr>
              <a:t>) 1</a:t>
            </a:r>
            <a:r>
              <a:rPr lang="ko-KR" altLang="en-US" sz="2000" spc="-300" dirty="0" smtClean="0">
                <a:latin typeface="HY울릉도M" panose="02030600000101010101" pitchFamily="18" charset="-127"/>
                <a:ea typeface="HY울릉도M" panose="02030600000101010101" pitchFamily="18" charset="-127"/>
                <a:cs typeface="함초롬돋움" panose="02030504000101010101" pitchFamily="18" charset="-127"/>
              </a:rPr>
              <a:t>부 추가 제출</a:t>
            </a:r>
            <a:endParaRPr lang="en-US" altLang="ko-KR" sz="2000" spc="-300" dirty="0" smtClean="0">
              <a:latin typeface="HY울릉도M" panose="02030600000101010101" pitchFamily="18" charset="-127"/>
              <a:ea typeface="HY울릉도M" panose="02030600000101010101" pitchFamily="18" charset="-127"/>
              <a:cs typeface="함초롬돋움" panose="02030504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08142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직사각형 7"/>
          <p:cNvSpPr/>
          <p:nvPr/>
        </p:nvSpPr>
        <p:spPr>
          <a:xfrm>
            <a:off x="755576" y="260648"/>
            <a:ext cx="7632848" cy="6408712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" name="직사각형 3"/>
          <p:cNvSpPr/>
          <p:nvPr/>
        </p:nvSpPr>
        <p:spPr>
          <a:xfrm>
            <a:off x="899592" y="380465"/>
            <a:ext cx="7344816" cy="6120680"/>
          </a:xfrm>
          <a:prstGeom prst="rect">
            <a:avLst/>
          </a:prstGeom>
          <a:solidFill>
            <a:srgbClr val="007434"/>
          </a:solidFill>
          <a:ln w="63500" cap="sq" cmpd="sng">
            <a:solidFill>
              <a:srgbClr val="007434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직사각형 4"/>
          <p:cNvSpPr/>
          <p:nvPr/>
        </p:nvSpPr>
        <p:spPr>
          <a:xfrm>
            <a:off x="1043608" y="1916832"/>
            <a:ext cx="7056784" cy="4464496"/>
          </a:xfrm>
          <a:prstGeom prst="rect">
            <a:avLst/>
          </a:prstGeom>
          <a:solidFill>
            <a:schemeClr val="bg1"/>
          </a:solidFill>
          <a:ln>
            <a:solidFill>
              <a:srgbClr val="0074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TextBox 5"/>
          <p:cNvSpPr txBox="1"/>
          <p:nvPr/>
        </p:nvSpPr>
        <p:spPr>
          <a:xfrm>
            <a:off x="1043608" y="620688"/>
            <a:ext cx="705678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3200" b="1" spc="-150" dirty="0" smtClean="0">
                <a:solidFill>
                  <a:schemeClr val="bg1"/>
                </a:solidFill>
                <a:latin typeface="HY울릉도M" panose="02030600000101010101" pitchFamily="18" charset="-127"/>
                <a:ea typeface="HY울릉도M" panose="02030600000101010101" pitchFamily="18" charset="-127"/>
              </a:rPr>
              <a:t>2018</a:t>
            </a:r>
            <a:r>
              <a:rPr lang="ko-KR" altLang="en-US" sz="3200" b="1" spc="-150" dirty="0" smtClean="0">
                <a:solidFill>
                  <a:schemeClr val="bg1"/>
                </a:solidFill>
                <a:latin typeface="HY울릉도M" panose="02030600000101010101" pitchFamily="18" charset="-127"/>
                <a:ea typeface="HY울릉도M" panose="02030600000101010101" pitchFamily="18" charset="-127"/>
              </a:rPr>
              <a:t>년 하반기 건설근로자 대학생 자녀</a:t>
            </a:r>
            <a:endParaRPr lang="en-US" altLang="ko-KR" sz="3200" b="1" spc="-150" dirty="0" smtClean="0">
              <a:solidFill>
                <a:schemeClr val="bg1"/>
              </a:solidFill>
              <a:latin typeface="HY울릉도M" panose="02030600000101010101" pitchFamily="18" charset="-127"/>
              <a:ea typeface="HY울릉도M" panose="02030600000101010101" pitchFamily="18" charset="-127"/>
            </a:endParaRPr>
          </a:p>
          <a:p>
            <a:pPr algn="ctr"/>
            <a:r>
              <a:rPr lang="ko-KR" altLang="en-US" sz="3200" b="1" spc="-150" dirty="0" smtClean="0">
                <a:solidFill>
                  <a:schemeClr val="bg1"/>
                </a:solidFill>
                <a:latin typeface="HY울릉도M" panose="02030600000101010101" pitchFamily="18" charset="-127"/>
                <a:ea typeface="HY울릉도M" panose="02030600000101010101" pitchFamily="18" charset="-127"/>
              </a:rPr>
              <a:t>학자금대출 이자지원</a:t>
            </a:r>
            <a:endParaRPr lang="ko-KR" altLang="en-US" sz="3200" b="1" spc="-150" dirty="0">
              <a:solidFill>
                <a:schemeClr val="bg1"/>
              </a:solidFill>
              <a:latin typeface="HY울릉도M" panose="02030600000101010101" pitchFamily="18" charset="-127"/>
              <a:ea typeface="HY울릉도M" panose="02030600000101010101" pitchFamily="18" charset="-127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043608" y="2039357"/>
            <a:ext cx="7056784" cy="44504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ko-KR" sz="3200" b="1" spc="-150" dirty="0" smtClean="0">
                <a:latin typeface="HY울릉도M" panose="02030600000101010101" pitchFamily="18" charset="-127"/>
                <a:ea typeface="HY울릉도M" panose="02030600000101010101" pitchFamily="18" charset="-127"/>
                <a:cs typeface="함초롬돋움" panose="02030504000101010101" pitchFamily="18" charset="-127"/>
              </a:rPr>
              <a:t> 5. </a:t>
            </a:r>
            <a:r>
              <a:rPr lang="ko-KR" altLang="en-US" sz="3200" b="1" spc="-150" dirty="0" smtClean="0">
                <a:latin typeface="HY울릉도M" panose="02030600000101010101" pitchFamily="18" charset="-127"/>
                <a:ea typeface="HY울릉도M" panose="02030600000101010101" pitchFamily="18" charset="-127"/>
                <a:cs typeface="함초롬돋움" panose="02030504000101010101" pitchFamily="18" charset="-127"/>
              </a:rPr>
              <a:t>신청방법</a:t>
            </a:r>
            <a:endParaRPr lang="en-US" altLang="ko-KR" sz="3200" b="1" spc="-150" dirty="0" smtClean="0">
              <a:latin typeface="HY울릉도M" panose="02030600000101010101" pitchFamily="18" charset="-127"/>
              <a:ea typeface="HY울릉도M" panose="02030600000101010101" pitchFamily="18" charset="-127"/>
              <a:cs typeface="함초롬돋움" panose="02030504000101010101" pitchFamily="18" charset="-127"/>
            </a:endParaRPr>
          </a:p>
          <a:p>
            <a:pPr>
              <a:lnSpc>
                <a:spcPct val="120000"/>
              </a:lnSpc>
            </a:pPr>
            <a:r>
              <a:rPr lang="en-US" altLang="ko-KR" sz="2400" b="1" spc="-150" dirty="0">
                <a:latin typeface="+mn-ea"/>
                <a:cs typeface="함초롬돋움" panose="02030504000101010101" pitchFamily="18" charset="-127"/>
              </a:rPr>
              <a:t> </a:t>
            </a:r>
            <a:r>
              <a:rPr lang="en-US" altLang="ko-KR" sz="2400" spc="-150" dirty="0">
                <a:latin typeface="+mn-ea"/>
                <a:cs typeface="함초롬돋움" panose="02030504000101010101" pitchFamily="18" charset="-127"/>
              </a:rPr>
              <a:t>- </a:t>
            </a:r>
            <a:r>
              <a:rPr lang="ko-KR" altLang="en-US" sz="2400" spc="-150" dirty="0" smtClean="0">
                <a:latin typeface="+mn-ea"/>
                <a:cs typeface="함초롬돋움" panose="02030504000101010101" pitchFamily="18" charset="-127"/>
              </a:rPr>
              <a:t>공제회 전국 지사</a:t>
            </a:r>
            <a:r>
              <a:rPr lang="en-US" altLang="ko-KR" sz="2400" spc="-150" dirty="0" smtClean="0">
                <a:latin typeface="+mn-ea"/>
                <a:cs typeface="함초롬돋움" panose="02030504000101010101" pitchFamily="18" charset="-127"/>
              </a:rPr>
              <a:t>·</a:t>
            </a:r>
            <a:r>
              <a:rPr lang="ko-KR" altLang="en-US" sz="2400" spc="-150" dirty="0" smtClean="0">
                <a:latin typeface="+mn-ea"/>
                <a:cs typeface="함초롬돋움" panose="02030504000101010101" pitchFamily="18" charset="-127"/>
              </a:rPr>
              <a:t>센터 </a:t>
            </a:r>
            <a:r>
              <a:rPr lang="ko-KR" altLang="en-US" sz="2400" b="1" spc="-150" dirty="0" smtClean="0">
                <a:latin typeface="+mn-ea"/>
                <a:cs typeface="함초롬돋움" panose="02030504000101010101" pitchFamily="18" charset="-127"/>
              </a:rPr>
              <a:t>방문</a:t>
            </a:r>
            <a:r>
              <a:rPr lang="ko-KR" altLang="en-US" sz="2400" spc="-150" dirty="0" smtClean="0">
                <a:latin typeface="+mn-ea"/>
                <a:cs typeface="함초롬돋움" panose="02030504000101010101" pitchFamily="18" charset="-127"/>
              </a:rPr>
              <a:t> </a:t>
            </a:r>
            <a:r>
              <a:rPr lang="ko-KR" altLang="en-US" sz="2400" spc="-150" dirty="0">
                <a:latin typeface="+mn-ea"/>
                <a:cs typeface="함초롬돋움" panose="02030504000101010101" pitchFamily="18" charset="-127"/>
              </a:rPr>
              <a:t>또는 </a:t>
            </a:r>
            <a:r>
              <a:rPr lang="ko-KR" altLang="en-US" sz="2400" b="1" spc="-150" dirty="0">
                <a:latin typeface="+mn-ea"/>
                <a:cs typeface="함초롬돋움" panose="02030504000101010101" pitchFamily="18" charset="-127"/>
              </a:rPr>
              <a:t>우편</a:t>
            </a:r>
            <a:r>
              <a:rPr lang="en-US" altLang="ko-KR" sz="2000" spc="-150" dirty="0">
                <a:latin typeface="+mn-ea"/>
                <a:cs typeface="함초롬돋움" panose="02030504000101010101" pitchFamily="18" charset="-127"/>
              </a:rPr>
              <a:t>(</a:t>
            </a:r>
            <a:r>
              <a:rPr lang="ko-KR" altLang="en-US" sz="2000" spc="-150" dirty="0" smtClean="0">
                <a:latin typeface="+mn-ea"/>
                <a:cs typeface="함초롬돋움" panose="02030504000101010101" pitchFamily="18" charset="-127"/>
              </a:rPr>
              <a:t>등기</a:t>
            </a:r>
            <a:r>
              <a:rPr lang="en-US" altLang="ko-KR" sz="2000" spc="-150" dirty="0" smtClean="0">
                <a:latin typeface="+mn-ea"/>
                <a:cs typeface="함초롬돋움" panose="02030504000101010101" pitchFamily="18" charset="-127"/>
              </a:rPr>
              <a:t>)</a:t>
            </a:r>
          </a:p>
          <a:p>
            <a:pPr>
              <a:lnSpc>
                <a:spcPct val="120000"/>
              </a:lnSpc>
            </a:pPr>
            <a:r>
              <a:rPr lang="en-US" altLang="ko-KR" sz="2400" b="1" spc="-150" dirty="0">
                <a:latin typeface="+mn-ea"/>
                <a:cs typeface="함초롬돋움" panose="02030504000101010101" pitchFamily="18" charset="-127"/>
              </a:rPr>
              <a:t> </a:t>
            </a:r>
            <a:r>
              <a:rPr lang="en-US" altLang="ko-KR" sz="2400" spc="-150" dirty="0">
                <a:latin typeface="+mn-ea"/>
                <a:cs typeface="함초롬돋움" panose="02030504000101010101" pitchFamily="18" charset="-127"/>
              </a:rPr>
              <a:t>- </a:t>
            </a:r>
            <a:r>
              <a:rPr lang="ko-KR" altLang="en-US" sz="2400" b="1" spc="-150" dirty="0" smtClean="0">
                <a:latin typeface="+mn-ea"/>
                <a:cs typeface="함초롬돋움" panose="02030504000101010101" pitchFamily="18" charset="-127"/>
              </a:rPr>
              <a:t>온라인</a:t>
            </a:r>
            <a:r>
              <a:rPr lang="en-US" altLang="ko-KR" sz="2000" b="1" spc="-150" dirty="0" smtClean="0">
                <a:latin typeface="+mn-ea"/>
                <a:cs typeface="함초롬돋움" panose="02030504000101010101" pitchFamily="18" charset="-127"/>
              </a:rPr>
              <a:t>(http://1122.cwma.or.kr</a:t>
            </a:r>
            <a:r>
              <a:rPr lang="en-US" altLang="ko-KR" sz="2000" b="1" spc="-150" dirty="0">
                <a:latin typeface="+mn-ea"/>
                <a:cs typeface="함초롬돋움" panose="02030504000101010101" pitchFamily="18" charset="-127"/>
              </a:rPr>
              <a:t>)</a:t>
            </a:r>
          </a:p>
          <a:p>
            <a:pPr>
              <a:lnSpc>
                <a:spcPct val="120000"/>
              </a:lnSpc>
            </a:pPr>
            <a:endParaRPr lang="en-US" altLang="ko-KR" sz="1000" spc="-150" dirty="0">
              <a:latin typeface="굴림" panose="020B0600000101010101" pitchFamily="50" charset="-127"/>
              <a:ea typeface="굴림" panose="020B0600000101010101" pitchFamily="50" charset="-127"/>
              <a:cs typeface="함초롬돋움" panose="02030504000101010101" pitchFamily="18" charset="-127"/>
            </a:endParaRPr>
          </a:p>
          <a:p>
            <a:pPr>
              <a:lnSpc>
                <a:spcPct val="120000"/>
              </a:lnSpc>
            </a:pPr>
            <a:r>
              <a:rPr lang="en-US" altLang="ko-KR" sz="3200" b="1" spc="-150" dirty="0" smtClean="0">
                <a:latin typeface="HY울릉도M" panose="02030600000101010101" pitchFamily="18" charset="-127"/>
                <a:ea typeface="HY울릉도M" panose="02030600000101010101" pitchFamily="18" charset="-127"/>
                <a:cs typeface="함초롬돋움" panose="02030504000101010101" pitchFamily="18" charset="-127"/>
              </a:rPr>
              <a:t> 6. </a:t>
            </a:r>
            <a:r>
              <a:rPr lang="ko-KR" altLang="en-US" sz="3200" b="1" spc="-150" dirty="0" smtClean="0">
                <a:latin typeface="HY울릉도M" panose="02030600000101010101" pitchFamily="18" charset="-127"/>
                <a:ea typeface="HY울릉도M" panose="02030600000101010101" pitchFamily="18" charset="-127"/>
                <a:cs typeface="함초롬돋움" panose="02030504000101010101" pitchFamily="18" charset="-127"/>
              </a:rPr>
              <a:t>기타문의</a:t>
            </a:r>
            <a:endParaRPr lang="en-US" altLang="ko-KR" sz="3200" b="1" spc="-150" dirty="0" smtClean="0">
              <a:latin typeface="HY울릉도M" panose="02030600000101010101" pitchFamily="18" charset="-127"/>
              <a:ea typeface="HY울릉도M" panose="02030600000101010101" pitchFamily="18" charset="-127"/>
              <a:cs typeface="함초롬돋움" panose="02030504000101010101" pitchFamily="18" charset="-127"/>
            </a:endParaRPr>
          </a:p>
          <a:p>
            <a:pPr>
              <a:lnSpc>
                <a:spcPct val="120000"/>
              </a:lnSpc>
            </a:pPr>
            <a:r>
              <a:rPr lang="en-US" altLang="ko-KR" sz="2400" spc="-150" dirty="0" smtClean="0">
                <a:latin typeface="굴림" panose="020B0600000101010101" pitchFamily="50" charset="-127"/>
                <a:ea typeface="굴림" panose="020B0600000101010101" pitchFamily="50" charset="-127"/>
                <a:cs typeface="함초롬돋움" panose="02030504000101010101" pitchFamily="18" charset="-127"/>
              </a:rPr>
              <a:t>   </a:t>
            </a:r>
            <a:r>
              <a:rPr lang="en-US" altLang="ko-KR" sz="2400" b="1" spc="-150" dirty="0">
                <a:solidFill>
                  <a:schemeClr val="tx2"/>
                </a:solidFill>
                <a:latin typeface="+mn-ea"/>
                <a:cs typeface="함초롬돋움" panose="02030504000101010101" pitchFamily="18" charset="-127"/>
              </a:rPr>
              <a:t>: </a:t>
            </a:r>
            <a:r>
              <a:rPr lang="en-US" altLang="ko-KR" sz="2400" b="1" spc="-150" dirty="0" smtClean="0">
                <a:solidFill>
                  <a:schemeClr val="tx2"/>
                </a:solidFill>
                <a:latin typeface="+mn-ea"/>
                <a:cs typeface="함초롬돋움" panose="02030504000101010101" pitchFamily="18" charset="-127"/>
              </a:rPr>
              <a:t>1666-1122</a:t>
            </a:r>
            <a:r>
              <a:rPr lang="en-US" altLang="ko-KR" sz="2000" b="1" spc="-150" dirty="0" smtClean="0">
                <a:solidFill>
                  <a:schemeClr val="tx2"/>
                </a:solidFill>
                <a:latin typeface="+mn-ea"/>
                <a:cs typeface="함초롬돋움" panose="02030504000101010101" pitchFamily="18" charset="-127"/>
              </a:rPr>
              <a:t>(</a:t>
            </a:r>
            <a:r>
              <a:rPr lang="ko-KR" altLang="en-US" sz="2000" b="1" spc="-150" dirty="0" smtClean="0">
                <a:solidFill>
                  <a:schemeClr val="tx2"/>
                </a:solidFill>
                <a:latin typeface="+mn-ea"/>
                <a:cs typeface="함초롬돋움" panose="02030504000101010101" pitchFamily="18" charset="-127"/>
              </a:rPr>
              <a:t>연결 후 </a:t>
            </a:r>
            <a:r>
              <a:rPr lang="en-US" altLang="ko-KR" sz="2000" b="1" spc="-150" dirty="0" smtClean="0">
                <a:solidFill>
                  <a:schemeClr val="tx2"/>
                </a:solidFill>
                <a:latin typeface="+mn-ea"/>
                <a:cs typeface="함초롬돋움" panose="02030504000101010101" pitchFamily="18" charset="-127"/>
              </a:rPr>
              <a:t>‘0’)</a:t>
            </a:r>
          </a:p>
          <a:p>
            <a:pPr>
              <a:lnSpc>
                <a:spcPct val="120000"/>
              </a:lnSpc>
            </a:pPr>
            <a:endParaRPr lang="en-US" altLang="ko-KR" sz="1000" b="1" spc="-150" dirty="0" smtClean="0">
              <a:latin typeface="굴림" panose="020B0600000101010101" pitchFamily="50" charset="-127"/>
              <a:ea typeface="굴림" panose="020B0600000101010101" pitchFamily="50" charset="-127"/>
              <a:cs typeface="함초롬돋움" panose="02030504000101010101" pitchFamily="18" charset="-127"/>
            </a:endParaRPr>
          </a:p>
          <a:p>
            <a:pPr>
              <a:lnSpc>
                <a:spcPct val="120000"/>
              </a:lnSpc>
            </a:pPr>
            <a:r>
              <a:rPr lang="en-US" altLang="ko-KR" sz="3200" b="1" spc="-150" dirty="0" smtClean="0">
                <a:latin typeface="HY울릉도M" panose="02030600000101010101" pitchFamily="18" charset="-127"/>
                <a:ea typeface="HY울릉도M" panose="02030600000101010101" pitchFamily="18" charset="-127"/>
                <a:cs typeface="함초롬돋움" panose="02030504000101010101" pitchFamily="18" charset="-127"/>
              </a:rPr>
              <a:t> 7. </a:t>
            </a:r>
            <a:r>
              <a:rPr lang="ko-KR" altLang="en-US" sz="3200" b="1" spc="-150" dirty="0" smtClean="0">
                <a:latin typeface="HY울릉도M" panose="02030600000101010101" pitchFamily="18" charset="-127"/>
                <a:ea typeface="HY울릉도M" panose="02030600000101010101" pitchFamily="18" charset="-127"/>
                <a:cs typeface="함초롬돋움" panose="02030504000101010101" pitchFamily="18" charset="-127"/>
              </a:rPr>
              <a:t>대상자 확정 및 이자지원</a:t>
            </a:r>
            <a:endParaRPr lang="en-US" altLang="ko-KR" b="1" spc="-150" dirty="0" smtClean="0">
              <a:latin typeface="굴림" panose="020B0600000101010101" pitchFamily="50" charset="-127"/>
              <a:ea typeface="굴림" panose="020B0600000101010101" pitchFamily="50" charset="-127"/>
              <a:cs typeface="함초롬돋움" panose="02030504000101010101" pitchFamily="18" charset="-127"/>
            </a:endParaRPr>
          </a:p>
          <a:p>
            <a:pPr>
              <a:lnSpc>
                <a:spcPct val="120000"/>
              </a:lnSpc>
            </a:pPr>
            <a:r>
              <a:rPr lang="en-US" altLang="ko-KR" sz="2400" spc="-150" dirty="0">
                <a:latin typeface="+mn-ea"/>
                <a:cs typeface="함초롬돋움" panose="02030504000101010101" pitchFamily="18" charset="-127"/>
              </a:rPr>
              <a:t> </a:t>
            </a:r>
            <a:r>
              <a:rPr lang="en-US" altLang="ko-KR" sz="2400" spc="-150" dirty="0" smtClean="0">
                <a:latin typeface="+mn-ea"/>
                <a:cs typeface="함초롬돋움" panose="02030504000101010101" pitchFamily="18" charset="-127"/>
              </a:rPr>
              <a:t>   : 2018</a:t>
            </a:r>
            <a:r>
              <a:rPr lang="ko-KR" altLang="en-US" sz="2400" spc="-150" dirty="0" smtClean="0">
                <a:latin typeface="+mn-ea"/>
                <a:cs typeface="함초롬돋움" panose="02030504000101010101" pitchFamily="18" charset="-127"/>
              </a:rPr>
              <a:t>년 </a:t>
            </a:r>
            <a:r>
              <a:rPr lang="en-US" altLang="ko-KR" sz="2400" spc="-150" dirty="0" smtClean="0">
                <a:latin typeface="+mn-ea"/>
                <a:cs typeface="함초롬돋움" panose="02030504000101010101" pitchFamily="18" charset="-127"/>
              </a:rPr>
              <a:t>10</a:t>
            </a:r>
            <a:r>
              <a:rPr lang="ko-KR" altLang="en-US" sz="2400" spc="-150" dirty="0" smtClean="0">
                <a:latin typeface="+mn-ea"/>
                <a:cs typeface="함초롬돋움" panose="02030504000101010101" pitchFamily="18" charset="-127"/>
              </a:rPr>
              <a:t>월 예정</a:t>
            </a:r>
            <a:endParaRPr lang="en-US" altLang="ko-KR" sz="2400" spc="-150" dirty="0" smtClean="0">
              <a:latin typeface="+mn-ea"/>
              <a:cs typeface="함초롬돋움" panose="02030504000101010101" pitchFamily="18" charset="-127"/>
            </a:endParaRPr>
          </a:p>
          <a:p>
            <a:pPr>
              <a:lnSpc>
                <a:spcPct val="120000"/>
              </a:lnSpc>
            </a:pPr>
            <a:endParaRPr lang="en-US" altLang="ko-KR" sz="1000" spc="-150" dirty="0" smtClean="0">
              <a:latin typeface="+mn-ea"/>
              <a:cs typeface="함초롬돋움" panose="02030504000101010101" pitchFamily="18" charset="-127"/>
            </a:endParaRPr>
          </a:p>
          <a:p>
            <a:pPr algn="r">
              <a:lnSpc>
                <a:spcPct val="120000"/>
              </a:lnSpc>
            </a:pPr>
            <a:r>
              <a:rPr lang="ko-KR" altLang="en-US" sz="1400" spc="-150" dirty="0">
                <a:latin typeface="HY울릉도M" panose="02030600000101010101" pitchFamily="18" charset="-127"/>
                <a:ea typeface="HY울릉도M" panose="02030600000101010101" pitchFamily="18" charset="-127"/>
                <a:cs typeface="함초롬돋움" panose="02030504000101010101" pitchFamily="18" charset="-127"/>
              </a:rPr>
              <a:t>자세한 사항은 공제회 홈페이지</a:t>
            </a:r>
            <a:r>
              <a:rPr lang="en-US" altLang="ko-KR" sz="1400" spc="-150" dirty="0">
                <a:latin typeface="HY울릉도M" panose="02030600000101010101" pitchFamily="18" charset="-127"/>
                <a:ea typeface="HY울릉도M" panose="02030600000101010101" pitchFamily="18" charset="-127"/>
                <a:cs typeface="함초롬돋움" panose="02030504000101010101" pitchFamily="18" charset="-127"/>
              </a:rPr>
              <a:t>(</a:t>
            </a:r>
            <a:r>
              <a:rPr lang="en-US" altLang="ko-KR" sz="1400" spc="-150" dirty="0">
                <a:latin typeface="HY울릉도M" panose="02030600000101010101" pitchFamily="18" charset="-127"/>
                <a:ea typeface="HY울릉도M" panose="02030600000101010101" pitchFamily="18" charset="-127"/>
                <a:cs typeface="함초롬돋움" panose="02030504000101010101" pitchFamily="18" charset="-127"/>
                <a:hlinkClick r:id="rId2"/>
              </a:rPr>
              <a:t>http://www.cwma.or.kr</a:t>
            </a:r>
            <a:r>
              <a:rPr lang="en-US" altLang="ko-KR" sz="1400" spc="-150" dirty="0">
                <a:latin typeface="HY울릉도M" panose="02030600000101010101" pitchFamily="18" charset="-127"/>
                <a:ea typeface="HY울릉도M" panose="02030600000101010101" pitchFamily="18" charset="-127"/>
                <a:cs typeface="함초롬돋움" panose="02030504000101010101" pitchFamily="18" charset="-127"/>
              </a:rPr>
              <a:t>) </a:t>
            </a:r>
            <a:r>
              <a:rPr lang="ko-KR" altLang="en-US" sz="1400" spc="-150" dirty="0">
                <a:latin typeface="HY울릉도M" panose="02030600000101010101" pitchFamily="18" charset="-127"/>
                <a:ea typeface="HY울릉도M" panose="02030600000101010101" pitchFamily="18" charset="-127"/>
                <a:cs typeface="함초롬돋움" panose="02030504000101010101" pitchFamily="18" charset="-127"/>
              </a:rPr>
              <a:t>에서 확인해 주세요</a:t>
            </a:r>
            <a:r>
              <a:rPr lang="en-US" altLang="ko-KR" sz="1400" spc="-150" dirty="0" smtClean="0">
                <a:latin typeface="HY울릉도M" panose="02030600000101010101" pitchFamily="18" charset="-127"/>
                <a:ea typeface="HY울릉도M" panose="02030600000101010101" pitchFamily="18" charset="-127"/>
                <a:cs typeface="함초롬돋움" panose="02030504000101010101" pitchFamily="18" charset="-127"/>
              </a:rPr>
              <a:t>!</a:t>
            </a:r>
            <a:endParaRPr lang="ko-KR" altLang="en-US" sz="1400" spc="-150" dirty="0">
              <a:latin typeface="HY울릉도M" panose="02030600000101010101" pitchFamily="18" charset="-127"/>
              <a:ea typeface="HY울릉도M" panose="02030600000101010101" pitchFamily="18" charset="-127"/>
              <a:cs typeface="함초롬돋움" panose="02030504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17447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524</TotalTime>
  <Words>242</Words>
  <Application>Microsoft Office PowerPoint</Application>
  <PresentationFormat>화면 슬라이드 쇼(4:3)</PresentationFormat>
  <Paragraphs>38</Paragraphs>
  <Slides>4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4</vt:i4>
      </vt:variant>
    </vt:vector>
  </HeadingPairs>
  <TitlesOfParts>
    <vt:vector size="5" baseType="lpstr">
      <vt:lpstr>Office 테마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고승민</dc:creator>
  <cp:lastModifiedBy>성가진</cp:lastModifiedBy>
  <cp:revision>28</cp:revision>
  <cp:lastPrinted>2017-03-26T23:43:40Z</cp:lastPrinted>
  <dcterms:created xsi:type="dcterms:W3CDTF">2017-03-26T21:32:13Z</dcterms:created>
  <dcterms:modified xsi:type="dcterms:W3CDTF">2018-09-06T07:24:49Z</dcterms:modified>
</cp:coreProperties>
</file>