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9900"/>
    <a:srgbClr val="CC00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1C6335-7991-4ACD-95FC-2A0989F36ABA}" type="datetimeFigureOut">
              <a:rPr lang="ko-KR" altLang="en-US" smtClean="0"/>
              <a:pPr/>
              <a:t>2017-02-03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E13F0B-19DD-4768-B0F3-EF28406B8AE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B24F-F1A8-48AF-8816-171B8FD73257}" type="datetimeFigureOut">
              <a:rPr lang="ko-KR" altLang="en-US" smtClean="0"/>
              <a:pPr/>
              <a:t>2017-02-03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9AAF9-5230-4B19-965F-2E1C536229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6174701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B24F-F1A8-48AF-8816-171B8FD73257}" type="datetimeFigureOut">
              <a:rPr lang="ko-KR" altLang="en-US" smtClean="0"/>
              <a:pPr/>
              <a:t>2017-02-03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9AAF9-5230-4B19-965F-2E1C536229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2869728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B24F-F1A8-48AF-8816-171B8FD73257}" type="datetimeFigureOut">
              <a:rPr lang="ko-KR" altLang="en-US" smtClean="0"/>
              <a:pPr/>
              <a:t>2017-02-03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9AAF9-5230-4B19-965F-2E1C536229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543794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B24F-F1A8-48AF-8816-171B8FD73257}" type="datetimeFigureOut">
              <a:rPr lang="ko-KR" altLang="en-US" smtClean="0"/>
              <a:pPr/>
              <a:t>2017-02-03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9AAF9-5230-4B19-965F-2E1C536229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09333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B24F-F1A8-48AF-8816-171B8FD73257}" type="datetimeFigureOut">
              <a:rPr lang="ko-KR" altLang="en-US" smtClean="0"/>
              <a:pPr/>
              <a:t>2017-02-03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9AAF9-5230-4B19-965F-2E1C536229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0415860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B24F-F1A8-48AF-8816-171B8FD73257}" type="datetimeFigureOut">
              <a:rPr lang="ko-KR" altLang="en-US" smtClean="0"/>
              <a:pPr/>
              <a:t>2017-02-03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9AAF9-5230-4B19-965F-2E1C536229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114807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B24F-F1A8-48AF-8816-171B8FD73257}" type="datetimeFigureOut">
              <a:rPr lang="ko-KR" altLang="en-US" smtClean="0"/>
              <a:pPr/>
              <a:t>2017-02-03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9AAF9-5230-4B19-965F-2E1C536229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1472592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B24F-F1A8-48AF-8816-171B8FD73257}" type="datetimeFigureOut">
              <a:rPr lang="ko-KR" altLang="en-US" smtClean="0"/>
              <a:pPr/>
              <a:t>2017-02-03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9AAF9-5230-4B19-965F-2E1C536229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4317933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B24F-F1A8-48AF-8816-171B8FD73257}" type="datetimeFigureOut">
              <a:rPr lang="ko-KR" altLang="en-US" smtClean="0"/>
              <a:pPr/>
              <a:t>2017-02-03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9AAF9-5230-4B19-965F-2E1C536229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3488707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B24F-F1A8-48AF-8816-171B8FD73257}" type="datetimeFigureOut">
              <a:rPr lang="ko-KR" altLang="en-US" smtClean="0"/>
              <a:pPr/>
              <a:t>2017-02-03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9AAF9-5230-4B19-965F-2E1C536229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1145005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B24F-F1A8-48AF-8816-171B8FD73257}" type="datetimeFigureOut">
              <a:rPr lang="ko-KR" altLang="en-US" smtClean="0"/>
              <a:pPr/>
              <a:t>2017-02-03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59AAF9-5230-4B19-965F-2E1C536229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703251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0B24F-F1A8-48AF-8816-171B8FD73257}" type="datetimeFigureOut">
              <a:rPr lang="ko-KR" altLang="en-US" smtClean="0"/>
              <a:pPr/>
              <a:t>2017-02-03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9AAF9-5230-4B19-965F-2E1C53622912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="" xmlns:p14="http://schemas.microsoft.com/office/powerpoint/2010/main" val="2970432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88598"/>
            <a:ext cx="9180511" cy="1036146"/>
          </a:xfrm>
        </p:spPr>
        <p:txBody>
          <a:bodyPr>
            <a:noAutofit/>
          </a:bodyPr>
          <a:lstStyle/>
          <a:p>
            <a:r>
              <a:rPr lang="en-US" altLang="ko-KR" sz="6600" dirty="0">
                <a:solidFill>
                  <a:schemeClr val="tx2"/>
                </a:solidFill>
                <a:latin typeface="HY얕은샘물M" pitchFamily="18" charset="-127"/>
                <a:ea typeface="HY얕은샘물M" pitchFamily="18" charset="-127"/>
              </a:rPr>
              <a:t>2017 </a:t>
            </a:r>
            <a:r>
              <a:rPr lang="ko-KR" altLang="en-US" sz="6600" dirty="0" err="1">
                <a:solidFill>
                  <a:schemeClr val="tx2"/>
                </a:solidFill>
                <a:latin typeface="HY얕은샘물M" pitchFamily="18" charset="-127"/>
                <a:ea typeface="HY얕은샘물M" pitchFamily="18" charset="-127"/>
              </a:rPr>
              <a:t>학습코칭</a:t>
            </a:r>
            <a:r>
              <a:rPr lang="ko-KR" altLang="en-US" sz="6600" dirty="0">
                <a:solidFill>
                  <a:schemeClr val="tx2"/>
                </a:solidFill>
                <a:latin typeface="HY얕은샘물M" pitchFamily="18" charset="-127"/>
                <a:ea typeface="HY얕은샘물M" pitchFamily="18" charset="-127"/>
              </a:rPr>
              <a:t> </a:t>
            </a:r>
            <a:r>
              <a:rPr lang="ko-KR" altLang="en-US" sz="6600" dirty="0" smtClean="0">
                <a:solidFill>
                  <a:schemeClr val="tx2"/>
                </a:solidFill>
                <a:latin typeface="HY얕은샘물M" pitchFamily="18" charset="-127"/>
                <a:ea typeface="HY얕은샘물M" pitchFamily="18" charset="-127"/>
              </a:rPr>
              <a:t>프로그램</a:t>
            </a:r>
            <a:endParaRPr lang="ko-KR" altLang="en-US" sz="6600" dirty="0">
              <a:solidFill>
                <a:schemeClr val="tx2"/>
              </a:solidFill>
              <a:latin typeface="HY얕은샘물M" pitchFamily="18" charset="-127"/>
              <a:ea typeface="HY얕은샘물M" pitchFamily="18" charset="-127"/>
            </a:endParaRP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323528" y="3717032"/>
            <a:ext cx="8567936" cy="2376264"/>
          </a:xfrm>
        </p:spPr>
        <p:txBody>
          <a:bodyPr>
            <a:noAutofit/>
          </a:bodyPr>
          <a:lstStyle/>
          <a:p>
            <a:pPr fontAlgn="base"/>
            <a:r>
              <a:rPr lang="ko-KR" altLang="en-US" sz="2200" dirty="0" smtClean="0">
                <a:solidFill>
                  <a:srgbClr val="002060"/>
                </a:solidFill>
                <a:latin typeface="HY얕은샘물M" pitchFamily="18" charset="-127"/>
                <a:ea typeface="HY얕은샘물M" pitchFamily="18" charset="-127"/>
              </a:rPr>
              <a:t>날짜 </a:t>
            </a:r>
            <a:r>
              <a:rPr lang="en-US" altLang="ko-KR" sz="2200" dirty="0" smtClean="0">
                <a:solidFill>
                  <a:srgbClr val="002060"/>
                </a:solidFill>
                <a:latin typeface="HY얕은샘물M" pitchFamily="18" charset="-127"/>
                <a:ea typeface="HY얕은샘물M" pitchFamily="18" charset="-127"/>
              </a:rPr>
              <a:t>: 2</a:t>
            </a:r>
            <a:r>
              <a:rPr lang="en-US" altLang="ko-KR" sz="2200" dirty="0" smtClean="0">
                <a:solidFill>
                  <a:srgbClr val="002060"/>
                </a:solidFill>
                <a:latin typeface="HY얕은샘물M" pitchFamily="18" charset="-127"/>
                <a:ea typeface="HY얕은샘물M" pitchFamily="18" charset="-127"/>
              </a:rPr>
              <a:t>017</a:t>
            </a:r>
            <a:r>
              <a:rPr lang="ko-KR" altLang="en-US" sz="2200" dirty="0">
                <a:solidFill>
                  <a:srgbClr val="002060"/>
                </a:solidFill>
                <a:latin typeface="HY얕은샘물M" pitchFamily="18" charset="-127"/>
                <a:ea typeface="HY얕은샘물M" pitchFamily="18" charset="-127"/>
              </a:rPr>
              <a:t>년 </a:t>
            </a:r>
            <a:r>
              <a:rPr lang="en-US" altLang="ko-KR" sz="2200" dirty="0">
                <a:solidFill>
                  <a:srgbClr val="002060"/>
                </a:solidFill>
                <a:latin typeface="HY얕은샘물M" pitchFamily="18" charset="-127"/>
                <a:ea typeface="HY얕은샘물M" pitchFamily="18" charset="-127"/>
              </a:rPr>
              <a:t>2</a:t>
            </a:r>
            <a:r>
              <a:rPr lang="ko-KR" altLang="en-US" sz="2200" dirty="0">
                <a:solidFill>
                  <a:srgbClr val="002060"/>
                </a:solidFill>
                <a:latin typeface="HY얕은샘물M" pitchFamily="18" charset="-127"/>
                <a:ea typeface="HY얕은샘물M" pitchFamily="18" charset="-127"/>
              </a:rPr>
              <a:t>월 </a:t>
            </a:r>
            <a:r>
              <a:rPr lang="en-US" altLang="ko-KR" sz="2200" dirty="0" smtClean="0">
                <a:solidFill>
                  <a:srgbClr val="002060"/>
                </a:solidFill>
                <a:latin typeface="HY얕은샘물M" pitchFamily="18" charset="-127"/>
                <a:ea typeface="HY얕은샘물M" pitchFamily="18" charset="-127"/>
              </a:rPr>
              <a:t>14</a:t>
            </a:r>
            <a:r>
              <a:rPr lang="ko-KR" altLang="en-US" sz="2200" dirty="0" smtClean="0">
                <a:solidFill>
                  <a:srgbClr val="002060"/>
                </a:solidFill>
                <a:latin typeface="HY얕은샘물M" pitchFamily="18" charset="-127"/>
                <a:ea typeface="HY얕은샘물M" pitchFamily="18" charset="-127"/>
              </a:rPr>
              <a:t>일 </a:t>
            </a:r>
            <a:r>
              <a:rPr lang="en-US" altLang="ko-KR" sz="2200" dirty="0">
                <a:solidFill>
                  <a:srgbClr val="002060"/>
                </a:solidFill>
                <a:latin typeface="HY얕은샘물M" pitchFamily="18" charset="-127"/>
                <a:ea typeface="HY얕은샘물M" pitchFamily="18" charset="-127"/>
              </a:rPr>
              <a:t>~ 2</a:t>
            </a:r>
            <a:r>
              <a:rPr lang="ko-KR" altLang="en-US" sz="2200" dirty="0">
                <a:solidFill>
                  <a:srgbClr val="002060"/>
                </a:solidFill>
                <a:latin typeface="HY얕은샘물M" pitchFamily="18" charset="-127"/>
                <a:ea typeface="HY얕은샘물M" pitchFamily="18" charset="-127"/>
              </a:rPr>
              <a:t>월 </a:t>
            </a:r>
            <a:r>
              <a:rPr lang="en-US" altLang="ko-KR" sz="2200" dirty="0">
                <a:solidFill>
                  <a:srgbClr val="002060"/>
                </a:solidFill>
                <a:latin typeface="HY얕은샘물M" pitchFamily="18" charset="-127"/>
                <a:ea typeface="HY얕은샘물M" pitchFamily="18" charset="-127"/>
              </a:rPr>
              <a:t>28</a:t>
            </a:r>
            <a:r>
              <a:rPr lang="ko-KR" altLang="en-US" sz="2200" dirty="0" smtClean="0">
                <a:solidFill>
                  <a:srgbClr val="002060"/>
                </a:solidFill>
                <a:latin typeface="HY얕은샘물M" pitchFamily="18" charset="-127"/>
                <a:ea typeface="HY얕은샘물M" pitchFamily="18" charset="-127"/>
              </a:rPr>
              <a:t>일 매주 </a:t>
            </a:r>
            <a:r>
              <a:rPr lang="ko-KR" altLang="en-US" sz="2200" dirty="0" smtClean="0">
                <a:solidFill>
                  <a:srgbClr val="002060"/>
                </a:solidFill>
                <a:latin typeface="HY얕은샘물M" pitchFamily="18" charset="-127"/>
                <a:ea typeface="HY얕은샘물M" pitchFamily="18" charset="-127"/>
              </a:rPr>
              <a:t>화 </a:t>
            </a:r>
            <a:r>
              <a:rPr lang="en-US" altLang="ko-KR" sz="2200" dirty="0" smtClean="0">
                <a:solidFill>
                  <a:srgbClr val="002060"/>
                </a:solidFill>
                <a:latin typeface="HY얕은샘물M" pitchFamily="18" charset="-127"/>
                <a:ea typeface="HY얕은샘물M" pitchFamily="18" charset="-127"/>
              </a:rPr>
              <a:t>pm.</a:t>
            </a:r>
            <a:r>
              <a:rPr lang="ko-KR" altLang="en-US" sz="2200" dirty="0" smtClean="0">
                <a:solidFill>
                  <a:srgbClr val="002060"/>
                </a:solidFill>
                <a:latin typeface="HY얕은샘물M" pitchFamily="18" charset="-127"/>
                <a:ea typeface="HY얕은샘물M" pitchFamily="18" charset="-127"/>
              </a:rPr>
              <a:t> </a:t>
            </a:r>
            <a:r>
              <a:rPr lang="en-US" altLang="ko-KR" sz="2200" dirty="0" smtClean="0">
                <a:solidFill>
                  <a:srgbClr val="002060"/>
                </a:solidFill>
                <a:latin typeface="HY얕은샘물M" pitchFamily="18" charset="-127"/>
                <a:ea typeface="HY얕은샘물M" pitchFamily="18" charset="-127"/>
              </a:rPr>
              <a:t>2:00</a:t>
            </a:r>
            <a:r>
              <a:rPr lang="ko-KR" altLang="en-US" sz="2200" dirty="0" smtClean="0">
                <a:solidFill>
                  <a:srgbClr val="002060"/>
                </a:solidFill>
                <a:latin typeface="HY얕은샘물M" pitchFamily="18" charset="-127"/>
                <a:ea typeface="HY얕은샘물M" pitchFamily="18" charset="-127"/>
              </a:rPr>
              <a:t> </a:t>
            </a:r>
            <a:r>
              <a:rPr lang="en-US" altLang="ko-KR" sz="2200" dirty="0">
                <a:solidFill>
                  <a:srgbClr val="002060"/>
                </a:solidFill>
                <a:latin typeface="HY얕은샘물M" pitchFamily="18" charset="-127"/>
                <a:ea typeface="HY얕은샘물M" pitchFamily="18" charset="-127"/>
              </a:rPr>
              <a:t>~ </a:t>
            </a:r>
            <a:r>
              <a:rPr lang="en-US" altLang="ko-KR" sz="2200" dirty="0" smtClean="0">
                <a:solidFill>
                  <a:srgbClr val="002060"/>
                </a:solidFill>
                <a:latin typeface="HY얕은샘물M" pitchFamily="18" charset="-127"/>
                <a:ea typeface="HY얕은샘물M" pitchFamily="18" charset="-127"/>
              </a:rPr>
              <a:t>4:00</a:t>
            </a:r>
            <a:r>
              <a:rPr lang="ko-KR" altLang="en-US" sz="2200" dirty="0" smtClean="0">
                <a:solidFill>
                  <a:srgbClr val="002060"/>
                </a:solidFill>
                <a:latin typeface="HY얕은샘물M" pitchFamily="18" charset="-127"/>
                <a:ea typeface="HY얕은샘물M" pitchFamily="18" charset="-127"/>
              </a:rPr>
              <a:t> </a:t>
            </a:r>
            <a:endParaRPr lang="ko-KR" altLang="en-US" sz="2200" dirty="0">
              <a:solidFill>
                <a:srgbClr val="002060"/>
              </a:solidFill>
              <a:latin typeface="HY얕은샘물M" pitchFamily="18" charset="-127"/>
              <a:ea typeface="HY얕은샘물M" pitchFamily="18" charset="-127"/>
            </a:endParaRPr>
          </a:p>
          <a:p>
            <a:pPr fontAlgn="base"/>
            <a:r>
              <a:rPr lang="en-US" altLang="ko-KR" sz="2200" dirty="0" smtClean="0">
                <a:solidFill>
                  <a:srgbClr val="002060"/>
                </a:solidFill>
                <a:latin typeface="HY얕은샘물M" pitchFamily="18" charset="-127"/>
                <a:ea typeface="HY얕은샘물M" pitchFamily="18" charset="-127"/>
              </a:rPr>
              <a:t> </a:t>
            </a:r>
            <a:r>
              <a:rPr lang="en-US" altLang="ko-KR" sz="2200" dirty="0" smtClean="0">
                <a:solidFill>
                  <a:srgbClr val="002060"/>
                </a:solidFill>
                <a:latin typeface="HY얕은샘물M" pitchFamily="18" charset="-127"/>
                <a:ea typeface="HY얕은샘물M" pitchFamily="18" charset="-127"/>
              </a:rPr>
              <a:t> </a:t>
            </a:r>
            <a:r>
              <a:rPr lang="ko-KR" altLang="en-US" sz="2200" dirty="0" smtClean="0">
                <a:solidFill>
                  <a:srgbClr val="002060"/>
                </a:solidFill>
                <a:latin typeface="HY얕은샘물M" pitchFamily="18" charset="-127"/>
                <a:ea typeface="HY얕은샘물M" pitchFamily="18" charset="-127"/>
              </a:rPr>
              <a:t>대상 </a:t>
            </a:r>
            <a:r>
              <a:rPr lang="en-US" altLang="ko-KR" sz="2200" dirty="0" smtClean="0">
                <a:solidFill>
                  <a:srgbClr val="002060"/>
                </a:solidFill>
                <a:latin typeface="HY얕은샘물M" pitchFamily="18" charset="-127"/>
                <a:ea typeface="HY얕은샘물M" pitchFamily="18" charset="-127"/>
              </a:rPr>
              <a:t>: </a:t>
            </a:r>
            <a:r>
              <a:rPr lang="ko-KR" altLang="en-US" sz="2200" dirty="0" smtClean="0">
                <a:solidFill>
                  <a:srgbClr val="002060"/>
                </a:solidFill>
                <a:latin typeface="HY얕은샘물M" pitchFamily="18" charset="-127"/>
                <a:ea typeface="HY얕은샘물M" pitchFamily="18" charset="-127"/>
              </a:rPr>
              <a:t>대신대학교 </a:t>
            </a:r>
            <a:r>
              <a:rPr lang="ko-KR" altLang="en-US" sz="2200" dirty="0">
                <a:solidFill>
                  <a:srgbClr val="002060"/>
                </a:solidFill>
                <a:latin typeface="HY얕은샘물M" pitchFamily="18" charset="-127"/>
                <a:ea typeface="HY얕은샘물M" pitchFamily="18" charset="-127"/>
              </a:rPr>
              <a:t>신입생 및 </a:t>
            </a:r>
            <a:r>
              <a:rPr lang="ko-KR" altLang="en-US" sz="2200" dirty="0" smtClean="0">
                <a:solidFill>
                  <a:srgbClr val="002060"/>
                </a:solidFill>
                <a:latin typeface="HY얕은샘물M" pitchFamily="18" charset="-127"/>
                <a:ea typeface="HY얕은샘물M" pitchFamily="18" charset="-127"/>
              </a:rPr>
              <a:t>재학생</a:t>
            </a:r>
            <a:endParaRPr lang="en-US" altLang="ko-KR" sz="2200" dirty="0" smtClean="0">
              <a:solidFill>
                <a:srgbClr val="002060"/>
              </a:solidFill>
              <a:latin typeface="HY얕은샘물M" pitchFamily="18" charset="-127"/>
              <a:ea typeface="HY얕은샘물M" pitchFamily="18" charset="-127"/>
            </a:endParaRPr>
          </a:p>
          <a:p>
            <a:pPr fontAlgn="base"/>
            <a:r>
              <a:rPr lang="ko-KR" altLang="en-US" sz="2200" dirty="0" smtClean="0">
                <a:solidFill>
                  <a:srgbClr val="002060"/>
                </a:solidFill>
                <a:latin typeface="HY얕은샘물M" pitchFamily="18" charset="-127"/>
                <a:ea typeface="HY얕은샘물M" pitchFamily="18" charset="-127"/>
              </a:rPr>
              <a:t>인원 </a:t>
            </a:r>
            <a:r>
              <a:rPr lang="en-US" altLang="ko-KR" sz="2200" dirty="0" smtClean="0">
                <a:solidFill>
                  <a:srgbClr val="002060"/>
                </a:solidFill>
                <a:latin typeface="HY얕은샘물M" pitchFamily="18" charset="-127"/>
                <a:ea typeface="HY얕은샘물M" pitchFamily="18" charset="-127"/>
              </a:rPr>
              <a:t>: </a:t>
            </a:r>
            <a:r>
              <a:rPr lang="en-US" altLang="ko-KR" sz="2200" dirty="0" smtClean="0">
                <a:solidFill>
                  <a:srgbClr val="002060"/>
                </a:solidFill>
                <a:latin typeface="HY얕은샘물M" pitchFamily="18" charset="-127"/>
                <a:ea typeface="HY얕은샘물M" pitchFamily="18" charset="-127"/>
              </a:rPr>
              <a:t>10</a:t>
            </a:r>
            <a:r>
              <a:rPr lang="ko-KR" altLang="en-US" sz="2200" dirty="0" smtClean="0">
                <a:solidFill>
                  <a:srgbClr val="002060"/>
                </a:solidFill>
                <a:latin typeface="HY얕은샘물M" pitchFamily="18" charset="-127"/>
                <a:ea typeface="HY얕은샘물M" pitchFamily="18" charset="-127"/>
              </a:rPr>
              <a:t>명 </a:t>
            </a:r>
            <a:r>
              <a:rPr lang="ko-KR" altLang="en-US" sz="2200" dirty="0">
                <a:solidFill>
                  <a:srgbClr val="002060"/>
                </a:solidFill>
                <a:latin typeface="HY얕은샘물M" pitchFamily="18" charset="-127"/>
                <a:ea typeface="HY얕은샘물M" pitchFamily="18" charset="-127"/>
              </a:rPr>
              <a:t>이내</a:t>
            </a:r>
            <a:r>
              <a:rPr lang="en-US" altLang="ko-KR" sz="2200" dirty="0">
                <a:solidFill>
                  <a:srgbClr val="002060"/>
                </a:solidFill>
                <a:latin typeface="HY얕은샘물M" pitchFamily="18" charset="-127"/>
                <a:ea typeface="HY얕은샘물M" pitchFamily="18" charset="-127"/>
              </a:rPr>
              <a:t>(</a:t>
            </a:r>
            <a:r>
              <a:rPr lang="ko-KR" altLang="en-US" sz="2200" dirty="0">
                <a:solidFill>
                  <a:srgbClr val="002060"/>
                </a:solidFill>
                <a:latin typeface="HY얕은샘물M" pitchFamily="18" charset="-127"/>
                <a:ea typeface="HY얕은샘물M" pitchFamily="18" charset="-127"/>
              </a:rPr>
              <a:t>선착순</a:t>
            </a:r>
            <a:r>
              <a:rPr lang="en-US" altLang="ko-KR" sz="2200" dirty="0">
                <a:solidFill>
                  <a:srgbClr val="002060"/>
                </a:solidFill>
                <a:latin typeface="HY얕은샘물M" pitchFamily="18" charset="-127"/>
                <a:ea typeface="HY얕은샘물M" pitchFamily="18" charset="-127"/>
              </a:rPr>
              <a:t>)</a:t>
            </a:r>
            <a:endParaRPr lang="ko-KR" altLang="en-US" sz="2200" dirty="0">
              <a:solidFill>
                <a:srgbClr val="002060"/>
              </a:solidFill>
              <a:latin typeface="HY얕은샘물M" pitchFamily="18" charset="-127"/>
              <a:ea typeface="HY얕은샘물M" pitchFamily="18" charset="-127"/>
            </a:endParaRPr>
          </a:p>
          <a:p>
            <a:pPr fontAlgn="base"/>
            <a:r>
              <a:rPr lang="ko-KR" altLang="en-US" sz="2200" dirty="0" smtClean="0">
                <a:solidFill>
                  <a:srgbClr val="002060"/>
                </a:solidFill>
                <a:latin typeface="HY얕은샘물M" pitchFamily="18" charset="-127"/>
                <a:ea typeface="HY얕은샘물M" pitchFamily="18" charset="-127"/>
              </a:rPr>
              <a:t>장소 </a:t>
            </a:r>
            <a:r>
              <a:rPr lang="en-US" altLang="ko-KR" sz="2200" dirty="0" smtClean="0">
                <a:solidFill>
                  <a:srgbClr val="002060"/>
                </a:solidFill>
                <a:latin typeface="HY얕은샘물M" pitchFamily="18" charset="-127"/>
                <a:ea typeface="HY얕은샘물M" pitchFamily="18" charset="-127"/>
              </a:rPr>
              <a:t>: </a:t>
            </a:r>
            <a:r>
              <a:rPr lang="ko-KR" altLang="en-US" sz="2200" dirty="0" smtClean="0">
                <a:solidFill>
                  <a:srgbClr val="002060"/>
                </a:solidFill>
                <a:latin typeface="HY얕은샘물M" pitchFamily="18" charset="-127"/>
                <a:ea typeface="HY얕은샘물M" pitchFamily="18" charset="-127"/>
              </a:rPr>
              <a:t>상담실 </a:t>
            </a:r>
            <a:r>
              <a:rPr lang="en-US" altLang="ko-KR" sz="2200" dirty="0" smtClean="0">
                <a:solidFill>
                  <a:srgbClr val="002060"/>
                </a:solidFill>
                <a:latin typeface="HY얕은샘물M" pitchFamily="18" charset="-127"/>
                <a:ea typeface="HY얕은샘물M" pitchFamily="18" charset="-127"/>
              </a:rPr>
              <a:t>(</a:t>
            </a:r>
            <a:r>
              <a:rPr lang="ko-KR" altLang="en-US" sz="2200" dirty="0" smtClean="0">
                <a:solidFill>
                  <a:srgbClr val="002060"/>
                </a:solidFill>
                <a:latin typeface="HY얕은샘물M" pitchFamily="18" charset="-127"/>
                <a:ea typeface="HY얕은샘물M" pitchFamily="18" charset="-127"/>
              </a:rPr>
              <a:t>인문관 </a:t>
            </a:r>
            <a:r>
              <a:rPr lang="en-US" altLang="ko-KR" sz="2200" dirty="0" smtClean="0">
                <a:solidFill>
                  <a:srgbClr val="002060"/>
                </a:solidFill>
                <a:latin typeface="HY얕은샘물M" pitchFamily="18" charset="-127"/>
                <a:ea typeface="HY얕은샘물M" pitchFamily="18" charset="-127"/>
              </a:rPr>
              <a:t>303</a:t>
            </a:r>
            <a:r>
              <a:rPr lang="ko-KR" altLang="en-US" sz="2200" dirty="0" smtClean="0">
                <a:solidFill>
                  <a:srgbClr val="002060"/>
                </a:solidFill>
                <a:latin typeface="HY얕은샘물M" pitchFamily="18" charset="-127"/>
                <a:ea typeface="HY얕은샘물M" pitchFamily="18" charset="-127"/>
              </a:rPr>
              <a:t>호</a:t>
            </a:r>
            <a:r>
              <a:rPr lang="en-US" altLang="ko-KR" sz="2200" dirty="0" smtClean="0">
                <a:solidFill>
                  <a:srgbClr val="002060"/>
                </a:solidFill>
                <a:latin typeface="HY얕은샘물M" pitchFamily="18" charset="-127"/>
                <a:ea typeface="HY얕은샘물M" pitchFamily="18" charset="-127"/>
              </a:rPr>
              <a:t>)</a:t>
            </a:r>
          </a:p>
          <a:p>
            <a:pPr fontAlgn="base"/>
            <a:r>
              <a:rPr lang="ko-KR" altLang="en-US" sz="2200" dirty="0" smtClean="0">
                <a:solidFill>
                  <a:srgbClr val="002060"/>
                </a:solidFill>
                <a:latin typeface="HY얕은샘물M" pitchFamily="18" charset="-127"/>
                <a:ea typeface="HY얕은샘물M" pitchFamily="18" charset="-127"/>
              </a:rPr>
              <a:t> 수강료 </a:t>
            </a:r>
            <a:r>
              <a:rPr lang="en-US" altLang="ko-KR" sz="2200" dirty="0" smtClean="0">
                <a:solidFill>
                  <a:srgbClr val="002060"/>
                </a:solidFill>
                <a:latin typeface="HY얕은샘물M" pitchFamily="18" charset="-127"/>
                <a:ea typeface="HY얕은샘물M" pitchFamily="18" charset="-127"/>
              </a:rPr>
              <a:t>: </a:t>
            </a:r>
            <a:r>
              <a:rPr lang="ko-KR" altLang="en-US" sz="2200" dirty="0" smtClean="0">
                <a:solidFill>
                  <a:srgbClr val="002060"/>
                </a:solidFill>
                <a:latin typeface="HY얕은샘물M" pitchFamily="18" charset="-127"/>
                <a:ea typeface="HY얕은샘물M" pitchFamily="18" charset="-127"/>
              </a:rPr>
              <a:t>무료</a:t>
            </a:r>
            <a:endParaRPr lang="en-US" altLang="ko-KR" sz="2200" dirty="0" smtClean="0">
              <a:solidFill>
                <a:srgbClr val="002060"/>
              </a:solidFill>
              <a:latin typeface="HY얕은샘물M" pitchFamily="18" charset="-127"/>
              <a:ea typeface="HY얕은샘물M" pitchFamily="18" charset="-127"/>
            </a:endParaRPr>
          </a:p>
          <a:p>
            <a:pPr fontAlgn="base"/>
            <a:r>
              <a:rPr lang="ko-KR" altLang="en-US" sz="2200" dirty="0" smtClean="0">
                <a:solidFill>
                  <a:srgbClr val="FF00FF"/>
                </a:solidFill>
                <a:latin typeface="HY얕은샘물M" pitchFamily="18" charset="-127"/>
                <a:ea typeface="HY얕은샘물M" pitchFamily="18" charset="-127"/>
              </a:rPr>
              <a:t>문의 및 접수</a:t>
            </a:r>
            <a:r>
              <a:rPr lang="en-US" altLang="ko-KR" sz="2200" dirty="0" smtClean="0">
                <a:solidFill>
                  <a:srgbClr val="FF00FF"/>
                </a:solidFill>
                <a:latin typeface="HY얕은샘물M" pitchFamily="18" charset="-127"/>
                <a:ea typeface="HY얕은샘물M" pitchFamily="18" charset="-127"/>
              </a:rPr>
              <a:t>: </a:t>
            </a:r>
            <a:r>
              <a:rPr lang="ko-KR" altLang="en-US" sz="2200" dirty="0" smtClean="0">
                <a:solidFill>
                  <a:srgbClr val="FF00FF"/>
                </a:solidFill>
                <a:latin typeface="HY얕은샘물M" pitchFamily="18" charset="-127"/>
                <a:ea typeface="HY얕은샘물M" pitchFamily="18" charset="-127"/>
              </a:rPr>
              <a:t>강송이 </a:t>
            </a:r>
            <a:r>
              <a:rPr lang="en-US" altLang="ko-KR" sz="2200" dirty="0" smtClean="0">
                <a:solidFill>
                  <a:srgbClr val="FF00FF"/>
                </a:solidFill>
                <a:latin typeface="HY얕은샘물M" pitchFamily="18" charset="-127"/>
                <a:ea typeface="HY얕은샘물M" pitchFamily="18" charset="-127"/>
              </a:rPr>
              <a:t>010-2447-1258</a:t>
            </a:r>
          </a:p>
          <a:p>
            <a:pPr fontAlgn="base"/>
            <a:endParaRPr lang="ko-KR" altLang="en-US" sz="2400" dirty="0">
              <a:solidFill>
                <a:srgbClr val="002060"/>
              </a:solidFill>
              <a:latin typeface="HY얕은샘물M" pitchFamily="18" charset="-127"/>
              <a:ea typeface="HY얕은샘물M" pitchFamily="18" charset="-127"/>
            </a:endParaRPr>
          </a:p>
          <a:p>
            <a:pPr fontAlgn="base"/>
            <a:endParaRPr lang="en-US" altLang="ko-KR" sz="2400" dirty="0" smtClean="0">
              <a:solidFill>
                <a:srgbClr val="002060"/>
              </a:solidFill>
              <a:latin typeface="HY얕은샘물M" pitchFamily="18" charset="-127"/>
              <a:ea typeface="HY얕은샘물M" pitchFamily="18" charset="-127"/>
            </a:endParaRPr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6" name="부제목 2"/>
          <p:cNvSpPr txBox="1">
            <a:spLocks/>
          </p:cNvSpPr>
          <p:nvPr/>
        </p:nvSpPr>
        <p:spPr>
          <a:xfrm>
            <a:off x="0" y="1412776"/>
            <a:ext cx="9144000" cy="317673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base"/>
            <a:r>
              <a:rPr lang="en-US" altLang="ko-KR" sz="4000" dirty="0" smtClean="0">
                <a:solidFill>
                  <a:srgbClr val="CC00CC"/>
                </a:solidFill>
                <a:latin typeface="HY얕은샘물M" pitchFamily="18" charset="-127"/>
                <a:ea typeface="HY얕은샘물M" pitchFamily="18" charset="-127"/>
              </a:rPr>
              <a:t>1</a:t>
            </a:r>
            <a:r>
              <a:rPr lang="ko-KR" altLang="en-US" sz="4000" dirty="0" smtClean="0">
                <a:solidFill>
                  <a:srgbClr val="CC00CC"/>
                </a:solidFill>
                <a:latin typeface="HY얕은샘물M" pitchFamily="18" charset="-127"/>
                <a:ea typeface="HY얕은샘물M" pitchFamily="18" charset="-127"/>
              </a:rPr>
              <a:t>주</a:t>
            </a:r>
            <a:r>
              <a:rPr lang="en-US" altLang="ko-KR" sz="4000" dirty="0" smtClean="0">
                <a:solidFill>
                  <a:srgbClr val="CC00CC"/>
                </a:solidFill>
                <a:latin typeface="HY얕은샘물M" pitchFamily="18" charset="-127"/>
                <a:ea typeface="HY얕은샘물M" pitchFamily="18" charset="-127"/>
              </a:rPr>
              <a:t>. </a:t>
            </a:r>
            <a:r>
              <a:rPr lang="ko-KR" altLang="en-US" sz="4000" dirty="0" smtClean="0">
                <a:solidFill>
                  <a:srgbClr val="CC00CC"/>
                </a:solidFill>
                <a:latin typeface="HY얕은샘물M" pitchFamily="18" charset="-127"/>
                <a:ea typeface="HY얕은샘물M" pitchFamily="18" charset="-127"/>
              </a:rPr>
              <a:t>오리엔테이션 및 </a:t>
            </a:r>
            <a:r>
              <a:rPr lang="en-US" altLang="ko-KR" sz="4000" dirty="0" smtClean="0">
                <a:solidFill>
                  <a:srgbClr val="CC00CC"/>
                </a:solidFill>
                <a:latin typeface="HY얕은샘물M" pitchFamily="18" charset="-127"/>
                <a:ea typeface="HY얕은샘물M" pitchFamily="18" charset="-127"/>
              </a:rPr>
              <a:t>MBTI </a:t>
            </a:r>
            <a:r>
              <a:rPr lang="ko-KR" altLang="en-US" sz="4000" dirty="0" smtClean="0">
                <a:solidFill>
                  <a:srgbClr val="CC00CC"/>
                </a:solidFill>
                <a:latin typeface="HY얕은샘물M" pitchFamily="18" charset="-127"/>
                <a:ea typeface="HY얕은샘물M" pitchFamily="18" charset="-127"/>
              </a:rPr>
              <a:t>검사 실시</a:t>
            </a:r>
          </a:p>
          <a:p>
            <a:pPr fontAlgn="base"/>
            <a:r>
              <a:rPr lang="en-US" altLang="ko-KR" sz="4000" dirty="0" smtClean="0">
                <a:solidFill>
                  <a:srgbClr val="CC00CC"/>
                </a:solidFill>
                <a:latin typeface="HY얕은샘물M" pitchFamily="18" charset="-127"/>
                <a:ea typeface="HY얕은샘물M" pitchFamily="18" charset="-127"/>
              </a:rPr>
              <a:t>2</a:t>
            </a:r>
            <a:r>
              <a:rPr lang="ko-KR" altLang="en-US" sz="4000" dirty="0" smtClean="0">
                <a:solidFill>
                  <a:srgbClr val="CC00CC"/>
                </a:solidFill>
                <a:latin typeface="HY얕은샘물M" pitchFamily="18" charset="-127"/>
                <a:ea typeface="HY얕은샘물M" pitchFamily="18" charset="-127"/>
              </a:rPr>
              <a:t>주</a:t>
            </a:r>
            <a:r>
              <a:rPr lang="en-US" altLang="ko-KR" sz="4000" dirty="0" smtClean="0">
                <a:solidFill>
                  <a:srgbClr val="CC00CC"/>
                </a:solidFill>
                <a:latin typeface="HY얕은샘물M" pitchFamily="18" charset="-127"/>
                <a:ea typeface="HY얕은샘물M" pitchFamily="18" charset="-127"/>
              </a:rPr>
              <a:t>. </a:t>
            </a:r>
            <a:r>
              <a:rPr lang="ko-KR" altLang="en-US" sz="4000" dirty="0" smtClean="0">
                <a:solidFill>
                  <a:srgbClr val="CC00CC"/>
                </a:solidFill>
                <a:latin typeface="HY얕은샘물M" pitchFamily="18" charset="-127"/>
                <a:ea typeface="HY얕은샘물M" pitchFamily="18" charset="-127"/>
              </a:rPr>
              <a:t>성격 유형의 이해 및 활동</a:t>
            </a:r>
          </a:p>
          <a:p>
            <a:pPr fontAlgn="base"/>
            <a:r>
              <a:rPr lang="en-US" altLang="ko-KR" sz="4000" dirty="0" smtClean="0">
                <a:solidFill>
                  <a:srgbClr val="CC00CC"/>
                </a:solidFill>
                <a:latin typeface="HY얕은샘물M" pitchFamily="18" charset="-127"/>
                <a:ea typeface="HY얕은샘물M" pitchFamily="18" charset="-127"/>
              </a:rPr>
              <a:t>3</a:t>
            </a:r>
            <a:r>
              <a:rPr lang="ko-KR" altLang="en-US" sz="4000" dirty="0" smtClean="0">
                <a:solidFill>
                  <a:srgbClr val="CC00CC"/>
                </a:solidFill>
                <a:latin typeface="HY얕은샘물M" pitchFamily="18" charset="-127"/>
                <a:ea typeface="HY얕은샘물M" pitchFamily="18" charset="-127"/>
              </a:rPr>
              <a:t>주</a:t>
            </a:r>
            <a:r>
              <a:rPr lang="en-US" altLang="ko-KR" sz="4000" dirty="0" smtClean="0">
                <a:solidFill>
                  <a:srgbClr val="CC00CC"/>
                </a:solidFill>
                <a:latin typeface="HY얕은샘물M" pitchFamily="18" charset="-127"/>
                <a:ea typeface="HY얕은샘물M" pitchFamily="18" charset="-127"/>
              </a:rPr>
              <a:t>. </a:t>
            </a:r>
            <a:r>
              <a:rPr lang="ko-KR" altLang="en-US" sz="4000" dirty="0" smtClean="0">
                <a:solidFill>
                  <a:srgbClr val="CC00CC"/>
                </a:solidFill>
                <a:latin typeface="HY얕은샘물M" pitchFamily="18" charset="-127"/>
                <a:ea typeface="HY얕은샘물M" pitchFamily="18" charset="-127"/>
              </a:rPr>
              <a:t>성격 유형별 학습 전략</a:t>
            </a:r>
          </a:p>
          <a:p>
            <a:pPr fontAlgn="base"/>
            <a:endParaRPr lang="en-US" altLang="ko-KR" sz="4000" dirty="0" smtClean="0">
              <a:solidFill>
                <a:srgbClr val="CC00CC"/>
              </a:solidFill>
              <a:latin typeface="HY얕은샘물M" pitchFamily="18" charset="-127"/>
              <a:ea typeface="HY얕은샘물M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6455077"/>
            <a:ext cx="914400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/>
            <a:r>
              <a:rPr lang="ko-KR" altLang="en-US" sz="2000" dirty="0" smtClean="0">
                <a:solidFill>
                  <a:srgbClr val="002060"/>
                </a:solidFill>
                <a:latin typeface="HY얕은샘물M" pitchFamily="18" charset="-127"/>
                <a:ea typeface="HY얕은샘물M" pitchFamily="18" charset="-127"/>
              </a:rPr>
              <a:t>대신대학교 학생상담취업지원센터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="" xmlns:p14="http://schemas.microsoft.com/office/powerpoint/2010/main" val="39034396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81</Words>
  <Application>Microsoft Office PowerPoint</Application>
  <PresentationFormat>화면 슬라이드 쇼(4:3)</PresentationFormat>
  <Paragraphs>11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2017 학습코칭 프로그램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 학습코칭 프로그램</dc:title>
  <dc:creator>user23</dc:creator>
  <cp:lastModifiedBy>HIYA</cp:lastModifiedBy>
  <cp:revision>6</cp:revision>
  <dcterms:created xsi:type="dcterms:W3CDTF">2016-12-05T00:53:20Z</dcterms:created>
  <dcterms:modified xsi:type="dcterms:W3CDTF">2017-02-03T03:45:06Z</dcterms:modified>
</cp:coreProperties>
</file>